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1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47C1AEF-DD81-466B-A6FA-3B5370B71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0AC30-4154-430B-BC8B-7B39ED017280}" type="slidenum">
              <a:rPr lang="en-US"/>
              <a:pPr/>
              <a:t>1</a:t>
            </a:fld>
            <a:endParaRPr lang="en-US"/>
          </a:p>
        </p:txBody>
      </p:sp>
      <p:sp>
        <p:nvSpPr>
          <p:cNvPr id="52227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noFill/>
          <a:ln/>
        </p:spPr>
        <p:txBody>
          <a:bodyPr lIns="90000" tIns="46800" rIns="90000" bIns="46800">
            <a:spAutoFit/>
          </a:bodyPr>
          <a:lstStyle/>
          <a:p>
            <a:pPr defTabSz="457200" eaLnBrk="1" hangingPunct="1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A1CDCE-C4D7-42B0-9DB2-741B8119DACF}" type="slidenum">
              <a:rPr lang="en-US"/>
              <a:pPr/>
              <a:t>10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5D3FEC-9EA2-45BF-88B1-79FD03B609CF}" type="slidenum">
              <a:rPr lang="en-US"/>
              <a:pPr/>
              <a:t>11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3C49D2-43B1-47BC-A66B-394718FD6907}" type="slidenum">
              <a:rPr lang="en-US"/>
              <a:pPr/>
              <a:t>12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9F1250-370F-45C7-AD41-4E2E29A16861}" type="slidenum">
              <a:rPr lang="en-US"/>
              <a:pPr/>
              <a:t>13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8EFEB8-209F-4809-92EB-290738114D86}" type="slidenum">
              <a:rPr lang="en-US"/>
              <a:pPr/>
              <a:t>14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135A04-D979-4E5D-B63C-BE9FBB538072}" type="slidenum">
              <a:rPr lang="en-US"/>
              <a:pPr/>
              <a:t>15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E3D566-4A1E-432A-A9D3-F3E730C45A33}" type="slidenum">
              <a:rPr lang="en-US"/>
              <a:pPr/>
              <a:t>16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6CD2B2-BF9E-451F-9363-D70384ECF635}" type="slidenum">
              <a:rPr lang="en-US"/>
              <a:pPr/>
              <a:t>17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96BEDA-A946-4CE5-8361-8B3D27790FA9}" type="slidenum">
              <a:rPr lang="en-US"/>
              <a:pPr/>
              <a:t>18</a:t>
            </a:fld>
            <a:endParaRPr 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4600AD-6E42-41D8-85E5-31F0DC5C3640}" type="slidenum">
              <a:rPr lang="en-US"/>
              <a:pPr/>
              <a:t>19</a:t>
            </a:fld>
            <a:endParaRPr lang="en-US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79CBC6-B59B-461C-9019-E8B048D43224}" type="slidenum">
              <a:rPr lang="en-US"/>
              <a:pPr/>
              <a:t>2</a:t>
            </a:fld>
            <a:endParaRPr 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52C32D-8FBE-4FB5-9CB5-DD3831D49574}" type="slidenum">
              <a:rPr lang="en-US"/>
              <a:pPr/>
              <a:t>20</a:t>
            </a:fld>
            <a:endParaRPr 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DDFDB5-9D6B-4C61-9BC4-43DEE3FB457F}" type="slidenum">
              <a:rPr lang="en-US"/>
              <a:pPr/>
              <a:t>21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2760AC-BCCD-48C5-A5FF-4F5FCAC34166}" type="slidenum">
              <a:rPr lang="en-US"/>
              <a:pPr/>
              <a:t>22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5B5138-ED64-464C-9929-E2D6FABFBBE2}" type="slidenum">
              <a:rPr lang="en-US"/>
              <a:pPr/>
              <a:t>23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84D9F-5219-4BBC-9AD9-ABD30C3D579A}" type="slidenum">
              <a:rPr lang="en-US"/>
              <a:pPr/>
              <a:t>24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D27CE1-CFE2-4EDA-9514-0623926C2B78}" type="slidenum">
              <a:rPr lang="en-US"/>
              <a:pPr/>
              <a:t>25</a:t>
            </a:fld>
            <a:endParaRPr lang="en-US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22134-34C0-4273-BDBA-5FFD02085DD1}" type="slidenum">
              <a:rPr lang="en-US"/>
              <a:pPr/>
              <a:t>26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046DE1-EDB1-462F-8E9B-FAA83550D6BD}" type="slidenum">
              <a:rPr lang="en-US"/>
              <a:pPr/>
              <a:t>27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BE6DDD-FE94-40D3-B667-D598C521FE8D}" type="slidenum">
              <a:rPr lang="en-US"/>
              <a:pPr/>
              <a:t>28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166E45-C256-443F-AE7E-C894669AECCA}" type="slidenum">
              <a:rPr lang="en-US"/>
              <a:pPr/>
              <a:t>29</a:t>
            </a:fld>
            <a:endParaRPr lang="en-US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DB7518-F678-4B43-B26C-EC2A3E2866BE}" type="slidenum">
              <a:rPr lang="en-US"/>
              <a:pPr/>
              <a:t>3</a:t>
            </a:fld>
            <a:endParaRPr 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A7012B-9D97-4FF3-B43D-592D3C6A468C}" type="slidenum">
              <a:rPr lang="en-US"/>
              <a:pPr/>
              <a:t>30</a:t>
            </a:fld>
            <a:endParaRPr 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DE109C-BDC3-45DD-A78F-5F3F443EE279}" type="slidenum">
              <a:rPr lang="en-US"/>
              <a:pPr/>
              <a:t>31</a:t>
            </a:fld>
            <a:endParaRPr lang="en-US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D86E9C-9125-404C-A55F-8F329AAE22A6}" type="slidenum">
              <a:rPr lang="en-US"/>
              <a:pPr/>
              <a:t>32</a:t>
            </a:fld>
            <a:endParaRPr 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2C074D-4397-4B61-A462-AA0C1016FF22}" type="slidenum">
              <a:rPr lang="en-US"/>
              <a:pPr/>
              <a:t>33</a:t>
            </a:fld>
            <a:endParaRPr lang="en-US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0439BA-EBEE-474E-B857-0E90BA6412CF}" type="slidenum">
              <a:rPr lang="en-US"/>
              <a:pPr/>
              <a:t>34</a:t>
            </a:fld>
            <a:endParaRPr lang="en-US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438D45-5652-4346-8F27-68D1783989C2}" type="slidenum">
              <a:rPr lang="en-US"/>
              <a:pPr/>
              <a:t>35</a:t>
            </a:fld>
            <a:endParaRPr lang="en-US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45AD36-4CEB-4B0C-8C22-26F4D14524DF}" type="slidenum">
              <a:rPr lang="en-US"/>
              <a:pPr/>
              <a:t>36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CC38D-D95F-4C49-9A93-DF617F2D30FF}" type="slidenum">
              <a:rPr lang="en-US"/>
              <a:pPr/>
              <a:t>37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E96789-FE9F-4495-A62D-FB9B4DB9FE6E}" type="slidenum">
              <a:rPr lang="en-US"/>
              <a:pPr/>
              <a:t>38</a:t>
            </a:fld>
            <a:endParaRPr lang="en-US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E1C30-095F-41FE-827F-D438789283B0}" type="slidenum">
              <a:rPr lang="en-US"/>
              <a:pPr/>
              <a:t>39</a:t>
            </a:fld>
            <a:endParaRPr lang="en-US"/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8B7F23-882C-4E2C-B564-7A2FC9290C31}" type="slidenum">
              <a:rPr lang="en-US"/>
              <a:pPr/>
              <a:t>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E35F8C-34E3-4F44-A760-4279B6C63133}" type="slidenum">
              <a:rPr lang="en-US"/>
              <a:pPr/>
              <a:t>40</a:t>
            </a:fld>
            <a:endParaRPr lang="en-US"/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2EE81-B092-4A84-BA82-689F181828D5}" type="slidenum">
              <a:rPr lang="en-US"/>
              <a:pPr/>
              <a:t>41</a:t>
            </a:fld>
            <a:endParaRPr lang="en-US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EE3114-ACCD-4072-8E23-E8AA438291F1}" type="slidenum">
              <a:rPr lang="en-US"/>
              <a:pPr/>
              <a:t>42</a:t>
            </a:fld>
            <a:endParaRPr lang="en-US"/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A49FC3-9D91-4F7C-9086-716633F697B4}" type="slidenum">
              <a:rPr lang="en-US"/>
              <a:pPr/>
              <a:t>43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58FD2D-39E2-4173-88BB-EA23795415D3}" type="slidenum">
              <a:rPr lang="en-US"/>
              <a:pPr/>
              <a:t>44</a:t>
            </a:fld>
            <a:endParaRPr lang="en-US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0639A9-15B5-496F-B16B-2366929798B0}" type="slidenum">
              <a:rPr lang="en-US"/>
              <a:pPr/>
              <a:t>45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CAFAAE-C414-4AA8-A9BF-225A3CDC5053}" type="slidenum">
              <a:rPr lang="en-US"/>
              <a:pPr/>
              <a:t>46</a:t>
            </a:fld>
            <a:endParaRPr 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94B28B-1DDB-4938-953B-8E1DF81173A5}" type="slidenum">
              <a:rPr lang="en-US"/>
              <a:pPr/>
              <a:t>47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1F9CBF-3720-4711-9563-BC8C582802C4}" type="slidenum">
              <a:rPr lang="en-US"/>
              <a:pPr/>
              <a:t>48</a:t>
            </a:fld>
            <a:endParaRPr 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87B499-878C-40F0-853E-F63E09D878B9}" type="slidenum">
              <a:rPr lang="en-US"/>
              <a:pPr/>
              <a:t>5</a:t>
            </a:fld>
            <a:endParaRPr 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E32747-5B65-465B-A1A7-0258CF7C68AC}" type="slidenum">
              <a:rPr lang="en-US"/>
              <a:pPr/>
              <a:t>6</a:t>
            </a:fld>
            <a:endParaRPr 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9A5F6-9514-475C-AFF4-F8839E3DDC76}" type="slidenum">
              <a:rPr lang="en-US"/>
              <a:pPr/>
              <a:t>7</a:t>
            </a:fld>
            <a:endParaRPr 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DF95AC-AD64-47F4-9477-0E218A223E3E}" type="slidenum">
              <a:rPr lang="en-US"/>
              <a:pPr/>
              <a:t>8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47B694-33AA-45D4-A851-8AA86F043A54}" type="slidenum">
              <a:rPr lang="en-US"/>
              <a:pPr/>
              <a:t>9</a:t>
            </a:fld>
            <a:endParaRPr lang="en-US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endParaRPr lang="hr-H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4FADE-E8D7-4286-A0B7-9D1BA8975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4EE9E-D3E8-4791-86CC-6D6CFEC263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48938-BA6C-4B60-B587-977F6A4A1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8691-8BC1-4460-85A0-DC66935B9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E87E4-4D0A-4C08-ADF0-CC20D950F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B2E11-DB77-40B7-9156-FA53E665C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A3318-1BB7-4930-9D88-5C6B7D78F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2BA4D-AF78-46C0-A460-46D60F432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E98BF-B946-4DBE-BB0B-7BF05D133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2519A-185D-4BE5-9523-349EF44C2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2E054-4613-46D8-A9B3-34F9E81DB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7575D-2EEA-489F-9188-11EE7C7759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290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7508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2950" y="6505575"/>
            <a:ext cx="16208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146E256-DB9C-4DB7-9D3D-E43D7F519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1.doc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2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4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Microsoft_Office_Word_97_-_2003_Document3.doc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Microsoft_Office_Word_97_-_2003_Document4.doc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Microsoft_Office_Word_97_-_2003_Document5.doc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Microsoft_Office_Word_97_-_2003_Document6.doc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</p:spPr>
        <p:txBody>
          <a:bodyPr lIns="90000" tIns="46800" rIns="90000" bIns="46800"/>
          <a:lstStyle/>
          <a:p>
            <a:pPr defTabSz="457200" eaLnBrk="1" hangingPunct="1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400" smtClean="0"/>
              <a:t>      </a:t>
            </a:r>
            <a:r>
              <a:rPr lang="sr-Latn-CS" sz="3400" smtClean="0"/>
              <a:t>НОРМАЛНА РАСПОДЕЛА</a:t>
            </a:r>
            <a:endParaRPr lang="en-US" sz="34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838200" y="3886200"/>
            <a:ext cx="7720013" cy="1592263"/>
          </a:xfrm>
        </p:spPr>
        <p:txBody>
          <a:bodyPr lIns="90000" tIns="46800" rIns="90000" bIns="46800">
            <a:spAutoFit/>
          </a:bodyPr>
          <a:lstStyle/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Назив предмета:</a:t>
            </a:r>
            <a:r>
              <a:rPr lang="sr-Latn-CS" sz="1400" b="1" dirty="0" smtClean="0"/>
              <a:t>  	МЕДИЦИНСКА СТАТИСТИКА И ИНФОРМАТИКА</a:t>
            </a:r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Предавање бр. </a:t>
            </a:r>
            <a:r>
              <a:rPr lang="en-US" sz="1400" dirty="0" smtClean="0"/>
              <a:t>11</a:t>
            </a:r>
            <a:r>
              <a:rPr lang="sr-Latn-CS" sz="1400" b="1" dirty="0" smtClean="0"/>
              <a:t> </a:t>
            </a:r>
            <a:r>
              <a:rPr lang="sr-Latn-CS" sz="1400" b="1" dirty="0" smtClean="0"/>
              <a:t>	</a:t>
            </a:r>
            <a:r>
              <a:rPr lang="sr-Cyrl-CS" sz="1400" b="1" dirty="0" smtClean="0"/>
              <a:t>Час</a:t>
            </a:r>
            <a:r>
              <a:rPr lang="sr-Latn-CS" sz="1400" b="1" dirty="0" smtClean="0"/>
              <a:t>: 0</a:t>
            </a:r>
            <a:r>
              <a:rPr lang="sr-Cyrl-CS" sz="1400" b="1" dirty="0" smtClean="0"/>
              <a:t>1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Наставна јединица: 	</a:t>
            </a:r>
            <a:r>
              <a:rPr lang="ru-RU" sz="1400" b="1" dirty="0" smtClean="0"/>
              <a:t>Нормална расподела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 smtClean="0"/>
              <a:t>Тематске јединице: 	</a:t>
            </a:r>
            <a:r>
              <a:rPr lang="ru-RU" sz="1400" b="1" dirty="0" smtClean="0"/>
              <a:t>Нормална расподела. Променљиве које прате Нормалну 		</a:t>
            </a:r>
            <a:r>
              <a:rPr lang="en-US" sz="1400" b="1" dirty="0" smtClean="0"/>
              <a:t>	</a:t>
            </a:r>
            <a:r>
              <a:rPr lang="ru-RU" sz="1400" b="1" dirty="0" smtClean="0"/>
              <a:t>расподелу. Нормални графикон.</a:t>
            </a:r>
            <a:endParaRPr lang="sr-Latn-CS" sz="1400" b="1" dirty="0" smtClean="0"/>
          </a:p>
          <a:p>
            <a:pPr marL="0" indent="0" defTabSz="457200" eaLnBrk="1" hangingPunct="1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 smtClean="0"/>
              <a:t>Припремио</a:t>
            </a:r>
            <a:r>
              <a:rPr lang="sr-Latn-CS" sz="1400" dirty="0" smtClean="0"/>
              <a:t>: 	</a:t>
            </a:r>
            <a:r>
              <a:rPr lang="sr-Cyrl-CS" sz="1400" b="1" i="1" dirty="0" smtClean="0"/>
              <a:t>Проф.</a:t>
            </a:r>
            <a:r>
              <a:rPr lang="sr-Latn-CS" sz="1400" b="1" i="1" dirty="0" smtClean="0"/>
              <a:t> др Небојша Здравковић</a:t>
            </a:r>
            <a:endParaRPr lang="en-US" sz="1400" b="1" i="1" dirty="0" smtClean="0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dirty="0" smtClean="0"/>
              <a:t>6</a:t>
            </a:r>
            <a:r>
              <a:rPr lang="ru-RU" sz="1000" dirty="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19464" name="Picture 9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D54DAF-1459-4DF8-9AEC-53FC0E8D927E}" type="slidenum">
              <a:rPr lang="en-US"/>
              <a:pPr/>
              <a:t>10</a:t>
            </a:fld>
            <a:endParaRPr lang="en-US"/>
          </a:p>
        </p:txBody>
      </p:sp>
      <p:sp>
        <p:nvSpPr>
          <p:cNvPr id="286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Биномна расподела за </a:t>
            </a:r>
            <a:r>
              <a:rPr lang="sr-Latn-CS" sz="2400" i="1" smtClean="0"/>
              <a:t>p</a:t>
            </a:r>
            <a:r>
              <a:rPr lang="sr-Latn-CS" sz="2400" smtClean="0"/>
              <a:t> = 0.3 и шест различитих вредности </a:t>
            </a:r>
            <a:r>
              <a:rPr lang="sr-Latn-CS" sz="2400" i="1" smtClean="0"/>
              <a:t>n,</a:t>
            </a:r>
            <a:r>
              <a:rPr lang="sr-Latn-CS" sz="2400" smtClean="0"/>
              <a:t> </a:t>
            </a:r>
            <a:r>
              <a:rPr lang="sr-Cyrl-CS" sz="2400" smtClean="0"/>
              <a:t>са </a:t>
            </a:r>
            <a:r>
              <a:rPr lang="sr-Latn-CS" sz="2400" smtClean="0"/>
              <a:t>одговара</a:t>
            </a:r>
            <a:r>
              <a:rPr lang="sr-Cyrl-CS" sz="2400" smtClean="0"/>
              <a:t>јућим </a:t>
            </a:r>
            <a:r>
              <a:rPr lang="sr-Latn-CS" sz="2400" smtClean="0"/>
              <a:t>крив</a:t>
            </a:r>
            <a:r>
              <a:rPr lang="sr-Cyrl-CS" sz="2400" smtClean="0"/>
              <a:t>ама </a:t>
            </a:r>
            <a:r>
              <a:rPr lang="sr-Latn-CS" sz="2400" smtClean="0"/>
              <a:t>Нормалне расподеле 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8679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63" y="1631950"/>
            <a:ext cx="8948737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2B9098-6735-49FA-958E-04A307E1B6C0}" type="slidenum">
              <a:rPr lang="en-US"/>
              <a:pPr/>
              <a:t>11</a:t>
            </a:fld>
            <a:endParaRPr lang="en-US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Нормална расподела</a:t>
            </a:r>
            <a:endParaRPr lang="sr-Latn-CS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17650"/>
            <a:ext cx="8229600" cy="4725988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sr-Cyrl-CS" sz="2400" smtClean="0"/>
              <a:t>Генерално</a:t>
            </a:r>
            <a:r>
              <a:rPr lang="sr-Latn-CS" sz="2400" smtClean="0"/>
              <a:t>, ако обе</a:t>
            </a:r>
            <a:r>
              <a:rPr lang="sr-Cyrl-CS" sz="2400" smtClean="0"/>
              <a:t> и </a:t>
            </a:r>
            <a:r>
              <a:rPr lang="sr-Latn-CS" sz="2400" i="1" smtClean="0"/>
              <a:t>np</a:t>
            </a:r>
            <a:r>
              <a:rPr lang="sr-Cyrl-CS" sz="2400" i="1" smtClean="0"/>
              <a:t> </a:t>
            </a:r>
            <a:r>
              <a:rPr lang="sr-Cyrl-CS" sz="2400" smtClean="0"/>
              <a:t>и</a:t>
            </a:r>
            <a:r>
              <a:rPr lang="sr-Cyrl-CS" sz="2400" i="1" smtClean="0"/>
              <a:t> </a:t>
            </a:r>
            <a:r>
              <a:rPr lang="sr-Latn-CS" sz="2400" smtClean="0"/>
              <a:t>n</a:t>
            </a:r>
            <a:r>
              <a:rPr lang="sr-Cyrl-CS" sz="2400" smtClean="0"/>
              <a:t>(1- </a:t>
            </a:r>
            <a:r>
              <a:rPr lang="sr-Latn-CS" sz="2400" smtClean="0"/>
              <a:t>p</a:t>
            </a:r>
            <a:r>
              <a:rPr lang="sr-Cyrl-CS" sz="2400" smtClean="0"/>
              <a:t>)</a:t>
            </a:r>
            <a:r>
              <a:rPr lang="sr-Cyrl-CS" sz="2400" i="1" smtClean="0"/>
              <a:t> </a:t>
            </a:r>
            <a:r>
              <a:rPr lang="sr-Latn-CS" sz="2400" smtClean="0"/>
              <a:t>прелазе 5</a:t>
            </a:r>
            <a:endParaRPr lang="sr-Cyrl-CS" sz="24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000" smtClean="0"/>
              <a:t>апроксимација Биномне расподеле до Нормалне расподеле је доста добра за већину употреба у пракси </a:t>
            </a:r>
            <a:endParaRPr lang="sr-Cyrl-CS" sz="2000" smtClean="0"/>
          </a:p>
          <a:p>
            <a:pPr eaLnBrk="1" hangingPunct="1">
              <a:lnSpc>
                <a:spcPct val="85000"/>
              </a:lnSpc>
            </a:pPr>
            <a:r>
              <a:rPr lang="sr-Latn-CS" sz="2400" smtClean="0"/>
              <a:t>Биномна променљива се може гледати као сума </a:t>
            </a:r>
            <a:r>
              <a:rPr lang="sr-Latn-CS" sz="2400" i="1" smtClean="0"/>
              <a:t>n</a:t>
            </a:r>
            <a:r>
              <a:rPr lang="sr-Latn-CS" sz="2400" smtClean="0"/>
              <a:t> независних идентично распоређених случајних променљивих</a:t>
            </a:r>
            <a:endParaRPr lang="sr-Cyrl-CS" sz="24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000" smtClean="0"/>
              <a:t>које су свака настале као исход једног испитивања </a:t>
            </a:r>
            <a:r>
              <a:rPr lang="sr-Cyrl-CS" sz="2000" smtClean="0"/>
              <a:t>и </a:t>
            </a:r>
          </a:p>
          <a:p>
            <a:pPr lvl="1" eaLnBrk="1" hangingPunct="1">
              <a:lnSpc>
                <a:spcPct val="85000"/>
              </a:lnSpc>
            </a:pPr>
            <a:r>
              <a:rPr lang="sr-Latn-CS" sz="2000" smtClean="0"/>
              <a:t>где су добиле вредност 1 са вероватноћом </a:t>
            </a:r>
            <a:r>
              <a:rPr lang="sr-Latn-CS" sz="2000" i="1" smtClean="0"/>
              <a:t>p</a:t>
            </a:r>
            <a:endParaRPr lang="sr-Cyrl-CS" sz="2000" i="1" smtClean="0"/>
          </a:p>
          <a:p>
            <a:pPr eaLnBrk="1" hangingPunct="1">
              <a:lnSpc>
                <a:spcPct val="85000"/>
              </a:lnSpc>
            </a:pPr>
            <a:r>
              <a:rPr lang="sr-Cyrl-CS" sz="2400" smtClean="0"/>
              <a:t>А</a:t>
            </a:r>
            <a:r>
              <a:rPr lang="sr-Latn-CS" sz="2400" smtClean="0"/>
              <a:t>ко имамо било коју серију независних, идентично распоређених случајних променљивих</a:t>
            </a:r>
            <a:endParaRPr lang="sr-Cyrl-CS" sz="24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2000" smtClean="0"/>
              <a:t>њихова сума нагиње ка Нормалној расподели како број случајних променљивих расте</a:t>
            </a:r>
            <a:endParaRPr lang="sr-Cyrl-CS" sz="2000" smtClean="0"/>
          </a:p>
          <a:p>
            <a:pPr eaLnBrk="1" hangingPunct="1">
              <a:lnSpc>
                <a:spcPct val="85000"/>
              </a:lnSpc>
            </a:pPr>
            <a:r>
              <a:rPr lang="sr-Latn-CS" sz="2400" smtClean="0"/>
              <a:t>Ово је познато као </a:t>
            </a:r>
            <a:r>
              <a:rPr lang="sr-Cyrl-CS" sz="2400" b="1" smtClean="0"/>
              <a:t>централна гранична теорема </a:t>
            </a:r>
            <a:r>
              <a:rPr lang="sr-Cyrl-CS" sz="2400" smtClean="0"/>
              <a:t>(</a:t>
            </a:r>
            <a:r>
              <a:rPr lang="sr-Latn-CS" sz="2400" b="1" smtClean="0"/>
              <a:t>central limit theorem</a:t>
            </a:r>
            <a:r>
              <a:rPr lang="sr-Cyrl-CS" sz="2400" smtClean="0"/>
              <a:t>)</a:t>
            </a:r>
            <a:endParaRPr lang="sr-Latn-CS" sz="24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383E63-2733-423F-AF47-54EAE611DC02}" type="slidenum">
              <a:rPr lang="en-US"/>
              <a:pPr/>
              <a:t>12</a:t>
            </a:fld>
            <a:endParaRPr lang="en-US"/>
          </a:p>
        </p:txBody>
      </p:sp>
      <p:sp>
        <p:nvSpPr>
          <p:cNvPr id="307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Нормална расподела</a:t>
            </a:r>
            <a:endParaRPr lang="sr-Latn-CS" smtClean="0"/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smtClean="0"/>
              <a:t>Р</a:t>
            </a:r>
            <a:r>
              <a:rPr lang="sr-Latn-CS" sz="2400" smtClean="0"/>
              <a:t>азмотримо </a:t>
            </a:r>
            <a:r>
              <a:rPr lang="sr-Latn-CS" sz="2400" b="1" smtClean="0"/>
              <a:t>Униформу </a:t>
            </a:r>
            <a:r>
              <a:rPr lang="sr-Cyrl-CS" sz="2400" smtClean="0"/>
              <a:t>(</a:t>
            </a:r>
            <a:r>
              <a:rPr lang="sr-Latn-CS" sz="2400" b="1" smtClean="0"/>
              <a:t>Uniform</a:t>
            </a:r>
            <a:r>
              <a:rPr lang="sr-Cyrl-CS" sz="2400" smtClean="0"/>
              <a:t>)</a:t>
            </a:r>
            <a:r>
              <a:rPr lang="sr-Cyrl-CS" sz="2400" b="1" smtClean="0"/>
              <a:t> </a:t>
            </a:r>
            <a:r>
              <a:rPr lang="sr-Latn-CS" sz="2400" smtClean="0"/>
              <a:t>или </a:t>
            </a:r>
            <a:r>
              <a:rPr lang="sr-Latn-CS" sz="2400" b="1" smtClean="0"/>
              <a:t>Правоугаону расподелу</a:t>
            </a:r>
            <a:r>
              <a:rPr lang="sr-Cyrl-CS" sz="2400" smtClean="0"/>
              <a:t> (</a:t>
            </a:r>
            <a:r>
              <a:rPr lang="sr-Latn-CS" sz="2400" b="1" smtClean="0"/>
              <a:t>Rectangular distribution</a:t>
            </a:r>
            <a:r>
              <a:rPr lang="sr-Cyrl-CS" sz="2400" smtClean="0"/>
              <a:t>)</a:t>
            </a:r>
          </a:p>
          <a:p>
            <a:pPr eaLnBrk="1" hangingPunct="1"/>
            <a:r>
              <a:rPr lang="sr-Latn-CS" sz="2400" smtClean="0"/>
              <a:t>Ово је расподела где су све вредности између две границе, рецимо 0 и 1, </a:t>
            </a:r>
            <a:r>
              <a:rPr lang="sr-Cyrl-CS" sz="2400" smtClean="0"/>
              <a:t>подједнако вероватне</a:t>
            </a:r>
            <a:r>
              <a:rPr lang="sr-Latn-CS" sz="2400" smtClean="0"/>
              <a:t>, </a:t>
            </a:r>
            <a:r>
              <a:rPr lang="sr-Cyrl-CS" sz="2400" smtClean="0"/>
              <a:t>и </a:t>
            </a:r>
            <a:r>
              <a:rPr lang="sr-Latn-CS" sz="2400" smtClean="0"/>
              <a:t>друге вредности нису могуће</a:t>
            </a:r>
            <a:endParaRPr lang="sr-Cyrl-CS" sz="2400" smtClean="0"/>
          </a:p>
          <a:p>
            <a:pPr eaLnBrk="1" hangingPunct="1"/>
            <a:r>
              <a:rPr lang="sr-Cyrl-CS" sz="2400" smtClean="0"/>
              <a:t>Опажања </a:t>
            </a:r>
            <a:r>
              <a:rPr lang="sr-Latn-CS" sz="2400" smtClean="0"/>
              <a:t>из овог</a:t>
            </a:r>
            <a:r>
              <a:rPr lang="sr-Cyrl-CS" sz="2400" smtClean="0"/>
              <a:t>а </a:t>
            </a:r>
            <a:r>
              <a:rPr lang="sr-Latn-CS" sz="2400" smtClean="0"/>
              <a:t>настају ако узмемо случајне цифре из табеле случајних бројева</a:t>
            </a:r>
            <a:endParaRPr lang="sr-Cyrl-CS" sz="2400" smtClean="0"/>
          </a:p>
          <a:p>
            <a:pPr eaLnBrk="1" hangingPunct="1"/>
            <a:r>
              <a:rPr lang="sr-Latn-CS" sz="2400" smtClean="0"/>
              <a:t>Свак</a:t>
            </a:r>
            <a:r>
              <a:rPr lang="sr-Cyrl-CS" sz="2400" smtClean="0"/>
              <a:t>о </a:t>
            </a:r>
            <a:r>
              <a:rPr lang="sr-Latn-CS" sz="2400" smtClean="0"/>
              <a:t>посматрањ</a:t>
            </a:r>
            <a:r>
              <a:rPr lang="sr-Cyrl-CS" sz="2400" smtClean="0"/>
              <a:t>е </a:t>
            </a:r>
            <a:r>
              <a:rPr lang="sr-Latn-CS" sz="2400" smtClean="0"/>
              <a:t>Униформне променљиве се образује помоћу оних цифри које су постављене иза децимал</a:t>
            </a:r>
            <a:r>
              <a:rPr lang="sr-Cyrl-CS" sz="2400" smtClean="0"/>
              <a:t>н</a:t>
            </a:r>
            <a:r>
              <a:rPr lang="sr-Latn-CS" sz="2400" smtClean="0"/>
              <a:t>е</a:t>
            </a:r>
            <a:r>
              <a:rPr lang="sr-Cyrl-CS" sz="2400" smtClean="0"/>
              <a:t> </a:t>
            </a:r>
            <a:r>
              <a:rPr lang="sr-Latn-CS" sz="2400" smtClean="0"/>
              <a:t>тачке</a:t>
            </a:r>
            <a:endParaRPr lang="sr-Cyrl-CS" sz="2400" smtClean="0"/>
          </a:p>
          <a:p>
            <a:pPr lvl="1" eaLnBrk="1" hangingPunct="1"/>
            <a:r>
              <a:rPr lang="sr-Cyrl-CS" sz="2000" smtClean="0"/>
              <a:t>н</a:t>
            </a:r>
            <a:r>
              <a:rPr lang="sr-Latn-CS" sz="2000" smtClean="0"/>
              <a:t>а дигитрону, ов</a:t>
            </a:r>
            <a:r>
              <a:rPr lang="sr-Cyrl-CS" sz="2000" smtClean="0"/>
              <a:t>о </a:t>
            </a:r>
            <a:r>
              <a:rPr lang="sr-Latn-CS" sz="2000" smtClean="0"/>
              <a:t>је обично расподела која се добије након што се притисне RND(</a:t>
            </a:r>
            <a:r>
              <a:rPr lang="sr-Latn-CS" sz="2000" i="1" smtClean="0"/>
              <a:t>X</a:t>
            </a:r>
            <a:r>
              <a:rPr lang="sr-Latn-CS" sz="2000" smtClean="0"/>
              <a:t>) </a:t>
            </a:r>
            <a:r>
              <a:rPr lang="sr-Cyrl-CS" sz="2000" smtClean="0"/>
              <a:t>функција </a:t>
            </a:r>
            <a:r>
              <a:rPr lang="sr-Latn-CS" sz="2000" smtClean="0"/>
              <a:t>у </a:t>
            </a:r>
            <a:r>
              <a:rPr lang="sr-Latn-CS" sz="2000" i="1" smtClean="0"/>
              <a:t>BАSIC</a:t>
            </a:r>
            <a:r>
              <a:rPr lang="sr-Latn-CS" sz="2000" smtClean="0"/>
              <a:t> језику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C6FEE8-D5A7-462E-BD9A-07B8CA2751E8}" type="slidenum">
              <a:rPr lang="en-US"/>
              <a:pPr/>
              <a:t>13</a:t>
            </a:fld>
            <a:endParaRPr lang="en-US"/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Суме посматрања из Униформне расподеле 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31751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9350" y="1395413"/>
            <a:ext cx="6518275" cy="49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377281-1E8B-416C-BF66-D808B474F76C}" type="slidenum">
              <a:rPr lang="en-US"/>
              <a:pPr/>
              <a:t>14</a:t>
            </a:fld>
            <a:endParaRPr lang="en-US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Нормална расподела</a:t>
            </a:r>
            <a:endParaRPr lang="sr-Latn-CS" smtClean="0"/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Aпроксимација Биномне до Нормалне расподеле је посебан случај теореме централног лимита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Aко узмемо </a:t>
            </a:r>
            <a:r>
              <a:rPr lang="sr-Cyrl-CS" sz="2400" smtClean="0"/>
              <a:t>скуп </a:t>
            </a:r>
            <a:r>
              <a:rPr lang="sr-Latn-CS" sz="2400" smtClean="0"/>
              <a:t>Poisson</a:t>
            </a:r>
            <a:r>
              <a:rPr lang="sr-Cyrl-CS" sz="2400" smtClean="0"/>
              <a:t>-ових </a:t>
            </a:r>
            <a:r>
              <a:rPr lang="sr-Latn-CS" sz="2400" smtClean="0"/>
              <a:t>променљив</a:t>
            </a:r>
            <a:r>
              <a:rPr lang="sr-Cyrl-CS" sz="2400" smtClean="0"/>
              <a:t>их </a:t>
            </a:r>
            <a:r>
              <a:rPr lang="sr-Latn-CS" sz="2400" smtClean="0"/>
              <a:t>са </a:t>
            </a:r>
            <a:r>
              <a:rPr lang="sr-Cyrl-CS" sz="2400" smtClean="0"/>
              <a:t>истом стопом </a:t>
            </a:r>
            <a:r>
              <a:rPr lang="sr-Latn-CS" sz="2400" smtClean="0"/>
              <a:t>и </a:t>
            </a:r>
            <a:r>
              <a:rPr lang="sr-Cyrl-CS" sz="2400" smtClean="0"/>
              <a:t>саберемо </a:t>
            </a:r>
            <a:r>
              <a:rPr lang="sr-Latn-CS" sz="2400" smtClean="0"/>
              <a:t>их</a:t>
            </a:r>
            <a:endParaRPr lang="sr-Cyrl-CS" sz="24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добићемо променљиву која је број случајних догађаја у дужем временском периоду и која је стога Poisson</a:t>
            </a:r>
            <a:r>
              <a:rPr lang="sr-Cyrl-CS" sz="2000" smtClean="0"/>
              <a:t>-ова </a:t>
            </a:r>
            <a:r>
              <a:rPr lang="sr-Latn-CS" sz="2000" smtClean="0"/>
              <a:t>расподела са повећаном </a:t>
            </a:r>
            <a:r>
              <a:rPr lang="sr-Cyrl-CS" sz="2000" smtClean="0"/>
              <a:t>средином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Пошто је то сума скупа независних, идентично распоређених случајних променљивих она </a:t>
            </a:r>
            <a:r>
              <a:rPr lang="sr-Cyrl-CS" sz="2400" smtClean="0"/>
              <a:t>ћ</a:t>
            </a:r>
            <a:r>
              <a:rPr lang="sr-Latn-CS" sz="2400" smtClean="0"/>
              <a:t>е тежити Нормалној </a:t>
            </a:r>
            <a:r>
              <a:rPr lang="sr-Cyrl-CS" sz="2400" smtClean="0"/>
              <a:t>расподели </a:t>
            </a:r>
            <a:r>
              <a:rPr lang="sr-Latn-CS" sz="2400" smtClean="0"/>
              <a:t>како средина буде расла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Зато како расте средина Poisson</a:t>
            </a:r>
            <a:r>
              <a:rPr lang="sr-Cyrl-CS" sz="2400" smtClean="0"/>
              <a:t>-ова </a:t>
            </a:r>
            <a:r>
              <a:rPr lang="sr-Latn-CS" sz="2400" smtClean="0"/>
              <a:t>расподела постаје приближн</a:t>
            </a:r>
            <a:r>
              <a:rPr lang="sr-Cyrl-CS" sz="2400" smtClean="0"/>
              <a:t>а </a:t>
            </a:r>
            <a:r>
              <a:rPr lang="sr-Latn-CS" sz="2400" smtClean="0"/>
              <a:t>Нормалн</a:t>
            </a:r>
            <a:r>
              <a:rPr lang="sr-Cyrl-CS" sz="2400" smtClean="0"/>
              <a:t>ој расподели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smtClean="0"/>
              <a:t>За реалне потребе</a:t>
            </a:r>
            <a:r>
              <a:rPr lang="sr-Latn-CS" sz="2400" smtClean="0"/>
              <a:t>, ово је случај када средина пређе 10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F9223B1-0920-416D-A24C-298F6D5F3372}" type="slidenum">
              <a:rPr lang="en-US"/>
              <a:pPr/>
              <a:t>15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r>
              <a:rPr lang="sr-Latn-CS" smtClean="0"/>
              <a:t> 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Ј</a:t>
            </a:r>
            <a:r>
              <a:rPr lang="sr-Latn-CS" smtClean="0"/>
              <a:t>едначина криве Нормалне расподеле, названа </a:t>
            </a:r>
            <a:r>
              <a:rPr lang="sr-Latn-CS" b="1" smtClean="0"/>
              <a:t>Стандардизована Нормална расподела</a:t>
            </a:r>
            <a:r>
              <a:rPr lang="sr-Latn-CS" smtClean="0"/>
              <a:t> </a:t>
            </a:r>
            <a:r>
              <a:rPr lang="sr-Cyrl-CS" smtClean="0"/>
              <a:t>(</a:t>
            </a:r>
            <a:r>
              <a:rPr lang="sr-Latn-CS" b="1" smtClean="0"/>
              <a:t>Standard Normal distribution</a:t>
            </a:r>
            <a:r>
              <a:rPr lang="sr-Cyrl-CS" smtClean="0"/>
              <a:t>)</a:t>
            </a:r>
          </a:p>
          <a:p>
            <a:pPr lvl="1" eaLnBrk="1" hangingPunct="1"/>
            <a:r>
              <a:rPr lang="sr-Latn-CS" smtClean="0"/>
              <a:t>обично се означава са </a:t>
            </a:r>
            <a:r>
              <a:rPr lang="sr-Latn-CS" smtClean="0">
                <a:sym typeface="Symbol" pitchFamily="18" charset="2"/>
              </a:rPr>
              <a:t></a:t>
            </a:r>
            <a:r>
              <a:rPr lang="sr-Latn-CS" smtClean="0"/>
              <a:t>(</a:t>
            </a:r>
            <a:r>
              <a:rPr lang="sr-Latn-CS" i="1" smtClean="0"/>
              <a:t>z</a:t>
            </a:r>
            <a:r>
              <a:rPr lang="sr-Latn-CS" smtClean="0"/>
              <a:t>), где је </a:t>
            </a:r>
            <a:r>
              <a:rPr lang="sr-Latn-CS" smtClean="0">
                <a:sym typeface="Symbol" pitchFamily="18" charset="2"/>
              </a:rPr>
              <a:t></a:t>
            </a:r>
            <a:r>
              <a:rPr lang="sr-Latn-CS" smtClean="0"/>
              <a:t> гр</a:t>
            </a:r>
            <a:r>
              <a:rPr lang="sr-Cyrl-CS" smtClean="0"/>
              <a:t>ч</a:t>
            </a:r>
            <a:r>
              <a:rPr lang="sr-Latn-CS" smtClean="0"/>
              <a:t>ко слово ''фи''</a:t>
            </a:r>
            <a:endParaRPr lang="sr-Cyrl-CS" smtClean="0"/>
          </a:p>
          <a:p>
            <a:pPr lvl="1" eaLnBrk="1" hangingPunct="1"/>
            <a:r>
              <a:rPr lang="sr-Latn-CS" smtClean="0"/>
              <a:t>има средину 0</a:t>
            </a:r>
            <a:r>
              <a:rPr lang="sr-Cyrl-CS" smtClean="0"/>
              <a:t> и</a:t>
            </a:r>
            <a:r>
              <a:rPr lang="sr-Latn-CS" smtClean="0"/>
              <a:t> стандардно одступање 1 </a:t>
            </a: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1004888" y="4960938"/>
          <a:ext cx="3817937" cy="1349375"/>
        </p:xfrm>
        <a:graphic>
          <a:graphicData uri="http://schemas.openxmlformats.org/presentationml/2006/ole">
            <p:oleObj spid="_x0000_s1026" name="Equation" r:id="rId4" imgW="1269449" imgH="44430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3E7BFC-9C28-4694-9FB1-E80967B634F1}" type="slidenum">
              <a:rPr lang="en-US"/>
              <a:pPr/>
              <a:t>16</a:t>
            </a:fld>
            <a:endParaRPr lang="en-US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Стандардизована Нормална расподела </a:t>
            </a:r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33799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8550" y="1423988"/>
            <a:ext cx="6970713" cy="48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0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0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4B3321-E195-461C-9B08-67BA8FD864D1}" type="slidenum">
              <a:rPr lang="en-US"/>
              <a:pPr/>
              <a:t>17</a:t>
            </a:fld>
            <a:endParaRPr lang="en-US"/>
          </a:p>
        </p:txBody>
      </p:sp>
      <p:sp>
        <p:nvSpPr>
          <p:cNvPr id="20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Нормална расподела</a:t>
            </a:r>
            <a:endParaRPr lang="sr-Latn-CS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103188" y="1835150"/>
          <a:ext cx="8786812" cy="4443413"/>
        </p:xfrm>
        <a:graphic>
          <a:graphicData uri="http://schemas.openxmlformats.org/presentationml/2006/ole">
            <p:oleObj spid="_x0000_s2050" name="Document" r:id="rId4" imgW="5919056" imgH="2994714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142C9C-06AC-4213-8C23-A604A75276DF}" type="slidenum">
              <a:rPr lang="en-US"/>
              <a:pPr/>
              <a:t>18</a:t>
            </a:fld>
            <a:endParaRPr lang="en-US"/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348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 је вероватноћа да </a:t>
            </a:r>
            <a:r>
              <a:rPr lang="sr-Cyrl-CS" sz="2800" smtClean="0"/>
              <a:t>ћ</a:t>
            </a:r>
            <a:r>
              <a:rPr lang="sr-Latn-CS" sz="2800" smtClean="0"/>
              <a:t>е случајно изабрана вредност из Стандард</a:t>
            </a:r>
            <a:r>
              <a:rPr lang="sr-Cyrl-CS" sz="2800" smtClean="0"/>
              <a:t>изоване </a:t>
            </a:r>
            <a:r>
              <a:rPr lang="sr-Latn-CS" sz="2800" smtClean="0"/>
              <a:t>Нормалне расподеле бити мања од </a:t>
            </a:r>
            <a:r>
              <a:rPr lang="sr-Latn-CS" sz="2800" i="1" smtClean="0"/>
              <a:t>z</a:t>
            </a:r>
            <a:endParaRPr lang="sr-Cyrl-CS" sz="2800" i="1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Треба нам само половина за позитивно </a:t>
            </a:r>
            <a:r>
              <a:rPr lang="sr-Latn-CS" sz="2800" i="1" smtClean="0"/>
              <a:t>z </a:t>
            </a:r>
            <a:r>
              <a:rPr lang="sr-Latn-CS" sz="2800" smtClean="0"/>
              <a:t>како је </a:t>
            </a: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(-</a:t>
            </a:r>
            <a:r>
              <a:rPr lang="sr-Latn-CS" sz="2800" i="1" smtClean="0"/>
              <a:t>z</a:t>
            </a:r>
            <a:r>
              <a:rPr lang="sr-Latn-CS" sz="2800" smtClean="0"/>
              <a:t>) + </a:t>
            </a: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(</a:t>
            </a:r>
            <a:r>
              <a:rPr lang="sr-Latn-CS" sz="2800" i="1" smtClean="0"/>
              <a:t>z</a:t>
            </a:r>
            <a:r>
              <a:rPr lang="sr-Latn-CS" sz="2800" smtClean="0"/>
              <a:t>) = 1</a:t>
            </a:r>
            <a:endParaRPr lang="sr-Cyrl-CS" sz="2800" smtClean="0"/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о</a:t>
            </a:r>
            <a:r>
              <a:rPr lang="sr-Latn-CS" sz="2400" smtClean="0"/>
              <a:t>во произилази из симетрије расподеле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Kако бисмо на</a:t>
            </a:r>
            <a:r>
              <a:rPr lang="sr-Cyrl-CS" sz="2800" smtClean="0"/>
              <a:t>ш</a:t>
            </a:r>
            <a:r>
              <a:rPr lang="sr-Latn-CS" sz="2800" smtClean="0"/>
              <a:t>ли вероватноћу </a:t>
            </a:r>
            <a:r>
              <a:rPr lang="sr-Latn-CS" sz="2800" i="1" smtClean="0"/>
              <a:t>z</a:t>
            </a:r>
            <a:r>
              <a:rPr lang="sr-Latn-CS" sz="2800" smtClean="0"/>
              <a:t> које ле</a:t>
            </a:r>
            <a:r>
              <a:rPr lang="sr-Cyrl-CS" sz="2800" smtClean="0"/>
              <a:t>ж</a:t>
            </a:r>
            <a:r>
              <a:rPr lang="sr-Latn-CS" sz="2800" smtClean="0"/>
              <a:t>и између две вредности </a:t>
            </a:r>
            <a:r>
              <a:rPr lang="sr-Latn-CS" sz="2800" i="1" smtClean="0"/>
              <a:t>а </a:t>
            </a:r>
            <a:r>
              <a:rPr lang="sr-Latn-CS" sz="2800" smtClean="0"/>
              <a:t>и </a:t>
            </a:r>
            <a:r>
              <a:rPr lang="sr-Latn-CS" sz="2800" i="1" smtClean="0"/>
              <a:t>b</a:t>
            </a:r>
            <a:r>
              <a:rPr lang="sr-Latn-CS" sz="2800" smtClean="0"/>
              <a:t>, где је </a:t>
            </a:r>
            <a:r>
              <a:rPr lang="sr-Latn-CS" sz="2800" i="1" smtClean="0"/>
              <a:t>b</a:t>
            </a:r>
            <a:r>
              <a:rPr lang="sr-Latn-CS" sz="2800" smtClean="0"/>
              <a:t> &gt; </a:t>
            </a:r>
            <a:r>
              <a:rPr lang="sr-Latn-CS" sz="2800" i="1" smtClean="0"/>
              <a:t>a</a:t>
            </a:r>
            <a:r>
              <a:rPr lang="sr-Latn-CS" sz="2800" smtClean="0"/>
              <a:t>, налазимо </a:t>
            </a: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(</a:t>
            </a:r>
            <a:r>
              <a:rPr lang="sr-Latn-CS" sz="2800" i="1" smtClean="0"/>
              <a:t>b</a:t>
            </a:r>
            <a:r>
              <a:rPr lang="sr-Latn-CS" sz="2800" smtClean="0"/>
              <a:t>) - </a:t>
            </a: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(</a:t>
            </a:r>
            <a:r>
              <a:rPr lang="sr-Latn-CS" sz="2800" i="1" smtClean="0"/>
              <a:t>a</a:t>
            </a:r>
            <a:r>
              <a:rPr lang="sr-Latn-CS" sz="2800" smtClean="0"/>
              <a:t>)</a:t>
            </a:r>
            <a:endParaRPr lang="sr-Cyrl-CS" sz="28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Kако бисмо на</a:t>
            </a:r>
            <a:r>
              <a:rPr lang="sr-Cyrl-CS" sz="2800" smtClean="0"/>
              <a:t>ш</a:t>
            </a:r>
            <a:r>
              <a:rPr lang="sr-Latn-CS" sz="2800" smtClean="0"/>
              <a:t>ли вероватноћу </a:t>
            </a:r>
            <a:r>
              <a:rPr lang="sr-Cyrl-CS" sz="2800" smtClean="0"/>
              <a:t>да је </a:t>
            </a:r>
            <a:r>
              <a:rPr lang="sr-Latn-CS" sz="2800" i="1" smtClean="0"/>
              <a:t>z</a:t>
            </a:r>
            <a:r>
              <a:rPr lang="sr-Latn-CS" sz="2800" smtClean="0"/>
              <a:t> веће</a:t>
            </a:r>
            <a:r>
              <a:rPr lang="sr-Cyrl-CS" sz="2800" smtClean="0"/>
              <a:t> од </a:t>
            </a:r>
            <a:r>
              <a:rPr lang="sr-Latn-CS" sz="2800" i="1" smtClean="0"/>
              <a:t>а</a:t>
            </a:r>
            <a:r>
              <a:rPr lang="sr-Latn-CS" sz="2800" smtClean="0"/>
              <a:t> налазимо 1 - </a:t>
            </a:r>
            <a:r>
              <a:rPr lang="sr-Latn-CS" sz="2800" smtClean="0">
                <a:sym typeface="Symbol" pitchFamily="18" charset="2"/>
              </a:rPr>
              <a:t></a:t>
            </a:r>
            <a:r>
              <a:rPr lang="sr-Latn-CS" sz="2800" smtClean="0"/>
              <a:t>(</a:t>
            </a:r>
            <a:r>
              <a:rPr lang="sr-Latn-CS" sz="2800" i="1" smtClean="0"/>
              <a:t>a</a:t>
            </a:r>
            <a:r>
              <a:rPr lang="sr-Latn-CS" sz="2800" smtClean="0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D1D4F4-6477-4933-B7E1-D43F616FEFE8}" type="slidenum">
              <a:rPr lang="en-US"/>
              <a:pPr/>
              <a:t>19</a:t>
            </a:fld>
            <a:endParaRPr lang="en-US"/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800" smtClean="0"/>
              <a:t>Jедностране и двостране процентне тачке (5%) Стандард</a:t>
            </a:r>
            <a:r>
              <a:rPr lang="sr-Cyrl-CS" sz="2800" smtClean="0"/>
              <a:t>изоване </a:t>
            </a:r>
            <a:r>
              <a:rPr lang="sr-Latn-CS" sz="2800" smtClean="0"/>
              <a:t>Нормалне расподеле </a:t>
            </a:r>
          </a:p>
        </p:txBody>
      </p:sp>
      <p:sp>
        <p:nvSpPr>
          <p:cNvPr id="358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35847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00" y="2228850"/>
            <a:ext cx="8961438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8AACFF-30BB-467E-97BE-866E093D7290}" type="slidenum">
              <a:rPr lang="en-US"/>
              <a:pPr/>
              <a:t>2</a:t>
            </a:fld>
            <a:endParaRPr lang="en-US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Вероватноћа </a:t>
            </a:r>
            <a:r>
              <a:rPr lang="sr-Cyrl-CS" sz="3600" smtClean="0"/>
              <a:t>непрекидних </a:t>
            </a:r>
            <a:r>
              <a:rPr lang="en-GB" sz="3600" smtClean="0"/>
              <a:t>променљив</a:t>
            </a:r>
            <a:r>
              <a:rPr lang="sr-Cyrl-CS" sz="3600" smtClean="0"/>
              <a:t>их</a:t>
            </a:r>
            <a:r>
              <a:rPr lang="sr-Latn-CS" sz="3600" smtClean="0"/>
              <a:t> 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400" smtClean="0"/>
              <a:t>Kад</a:t>
            </a:r>
            <a:r>
              <a:rPr lang="sr-Cyrl-CS" sz="2400" smtClean="0"/>
              <a:t>а </a:t>
            </a:r>
            <a:r>
              <a:rPr lang="sr-Latn-CS" sz="2400" smtClean="0"/>
              <a:t>смо извели теорију вероватноће у дискретном случају</a:t>
            </a:r>
            <a:endParaRPr lang="sr-Cyrl-CS" sz="240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smtClean="0"/>
              <a:t>били смо у могућности да кажемо која је вероватноћа случајне променљиве која узима одређену вредност</a:t>
            </a:r>
            <a:endParaRPr lang="sr-Cyrl-CS" sz="2000" smtClean="0"/>
          </a:p>
          <a:p>
            <a:pPr eaLnBrk="1" hangingPunct="1">
              <a:lnSpc>
                <a:spcPct val="95000"/>
              </a:lnSpc>
            </a:pPr>
            <a:r>
              <a:rPr lang="sr-Latn-CS" sz="2400" smtClean="0"/>
              <a:t>Док број могућих вредности расте, вероватноћа одређене вредности се смањује</a:t>
            </a:r>
            <a:endParaRPr lang="sr-Cyrl-CS" sz="240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smtClean="0"/>
              <a:t>у Биномној расподели са </a:t>
            </a:r>
            <a:r>
              <a:rPr lang="sr-Latn-CS" sz="2000" i="1" smtClean="0"/>
              <a:t>p</a:t>
            </a:r>
            <a:r>
              <a:rPr lang="sr-Latn-CS" sz="2000" smtClean="0"/>
              <a:t> =</a:t>
            </a:r>
            <a:r>
              <a:rPr lang="sr-Cyrl-CS" sz="2000" smtClean="0"/>
              <a:t> </a:t>
            </a:r>
            <a:r>
              <a:rPr lang="sr-Latn-CS" sz="2000" smtClean="0"/>
              <a:t>0.5 и </a:t>
            </a:r>
            <a:r>
              <a:rPr lang="sr-Latn-CS" sz="2000" i="1" smtClean="0"/>
              <a:t>n</a:t>
            </a:r>
            <a:r>
              <a:rPr lang="sr-Latn-CS" sz="2000" smtClean="0"/>
              <a:t> = 2, најчешћа вредност</a:t>
            </a:r>
            <a:r>
              <a:rPr lang="sr-Cyrl-CS" sz="2000" smtClean="0"/>
              <a:t> </a:t>
            </a:r>
            <a:r>
              <a:rPr lang="sr-Latn-CS" sz="2000" smtClean="0"/>
              <a:t>1, има вероватноћу 0.5</a:t>
            </a:r>
            <a:endParaRPr lang="sr-Cyrl-CS" sz="2000" smtClean="0"/>
          </a:p>
          <a:p>
            <a:pPr lvl="1" eaLnBrk="1" hangingPunct="1">
              <a:lnSpc>
                <a:spcPct val="95000"/>
              </a:lnSpc>
            </a:pPr>
            <a:r>
              <a:rPr lang="sr-Latn-CS" sz="2000" smtClean="0"/>
              <a:t>У Биномној расподели где је </a:t>
            </a:r>
            <a:r>
              <a:rPr lang="sr-Latn-CS" sz="2000" i="1" smtClean="0"/>
              <a:t>p</a:t>
            </a:r>
            <a:r>
              <a:rPr lang="sr-Latn-CS" sz="2000" smtClean="0"/>
              <a:t> = 0.5  и </a:t>
            </a:r>
            <a:r>
              <a:rPr lang="sr-Latn-CS" sz="2000" i="1" smtClean="0"/>
              <a:t>n</a:t>
            </a:r>
            <a:r>
              <a:rPr lang="sr-Latn-CS" sz="2000" smtClean="0"/>
              <a:t> = 100 најчешћа вредност 50, има вероватноћу 0.08</a:t>
            </a:r>
            <a:endParaRPr lang="sr-Cyrl-CS" sz="2000" smtClean="0"/>
          </a:p>
          <a:p>
            <a:pPr eaLnBrk="1" hangingPunct="1">
              <a:lnSpc>
                <a:spcPct val="95000"/>
              </a:lnSpc>
            </a:pPr>
            <a:r>
              <a:rPr lang="sr-Latn-CS" sz="2400" smtClean="0"/>
              <a:t>У таквим случајевима смо обично више заинтересовани за спектар вредности него за једну одређену вредност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72FAC1-9815-4251-BB81-117A223A7AE2}" type="slidenum">
              <a:rPr lang="en-US"/>
              <a:pPr/>
              <a:t>20</a:t>
            </a:fld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b="1" smtClean="0"/>
              <a:t>Jеднострана P процентна тачка</a:t>
            </a:r>
            <a:r>
              <a:rPr lang="sr-Latn-CS" smtClean="0"/>
              <a:t> (</a:t>
            </a:r>
            <a:r>
              <a:rPr lang="sr-Latn-CS" b="1" smtClean="0"/>
              <a:t>one-sided P percentage point</a:t>
            </a:r>
            <a:r>
              <a:rPr lang="sr-Latn-CS" smtClean="0"/>
              <a:t>) расподеле је</a:t>
            </a:r>
            <a:endParaRPr lang="sr-Cyrl-CS" smtClean="0"/>
          </a:p>
          <a:p>
            <a:pPr lvl="1" eaLnBrk="1" hangingPunct="1">
              <a:lnSpc>
                <a:spcPct val="95000"/>
              </a:lnSpc>
            </a:pPr>
            <a:r>
              <a:rPr lang="sr-Latn-CS" smtClean="0"/>
              <a:t>вредност</a:t>
            </a:r>
            <a:r>
              <a:rPr lang="sr-Latn-CS" i="1" smtClean="0"/>
              <a:t> z</a:t>
            </a:r>
            <a:r>
              <a:rPr lang="sr-Latn-CS" smtClean="0"/>
              <a:t> таква да постоји вероватноћа </a:t>
            </a:r>
            <a:r>
              <a:rPr lang="sr-Latn-CS" i="1" smtClean="0"/>
              <a:t>P%</a:t>
            </a:r>
            <a:r>
              <a:rPr lang="sr-Latn-CS" smtClean="0"/>
              <a:t> посматрања из те расподеле кој</a:t>
            </a:r>
            <a:r>
              <a:rPr lang="sr-Cyrl-CS" smtClean="0"/>
              <a:t>а </a:t>
            </a:r>
            <a:r>
              <a:rPr lang="sr-Latn-CS" smtClean="0"/>
              <a:t>је већ</a:t>
            </a:r>
            <a:r>
              <a:rPr lang="sr-Cyrl-CS" smtClean="0"/>
              <a:t>а </a:t>
            </a:r>
            <a:r>
              <a:rPr lang="sr-Latn-CS" smtClean="0"/>
              <a:t>или једнак</a:t>
            </a:r>
            <a:r>
              <a:rPr lang="sr-Cyrl-CS" smtClean="0"/>
              <a:t>а </a:t>
            </a:r>
            <a:r>
              <a:rPr lang="sr-Latn-CS" i="1" smtClean="0"/>
              <a:t>z</a:t>
            </a:r>
            <a:endParaRPr lang="sr-Cyrl-CS" i="1" smtClean="0"/>
          </a:p>
          <a:p>
            <a:pPr eaLnBrk="1" hangingPunct="1">
              <a:lnSpc>
                <a:spcPct val="95000"/>
              </a:lnSpc>
            </a:pPr>
            <a:r>
              <a:rPr lang="sr-Latn-CS" b="1" smtClean="0"/>
              <a:t>Двострана P процентна тачка </a:t>
            </a:r>
            <a:r>
              <a:rPr lang="sr-Cyrl-CS" smtClean="0"/>
              <a:t>(</a:t>
            </a:r>
            <a:r>
              <a:rPr lang="sr-Latn-CS" b="1" smtClean="0"/>
              <a:t>two-sided P percentage point</a:t>
            </a:r>
            <a:r>
              <a:rPr lang="sr-Cyrl-CS" smtClean="0"/>
              <a:t>)</a:t>
            </a:r>
            <a:r>
              <a:rPr lang="sr-Cyrl-CS" b="1" smtClean="0"/>
              <a:t> </a:t>
            </a:r>
            <a:r>
              <a:rPr lang="sr-Latn-CS" smtClean="0"/>
              <a:t>је </a:t>
            </a:r>
            <a:endParaRPr lang="sr-Cyrl-CS" smtClean="0"/>
          </a:p>
          <a:p>
            <a:pPr lvl="1" eaLnBrk="1" hangingPunct="1">
              <a:lnSpc>
                <a:spcPct val="95000"/>
              </a:lnSpc>
            </a:pPr>
            <a:r>
              <a:rPr lang="sr-Latn-CS" smtClean="0"/>
              <a:t>вредност </a:t>
            </a:r>
            <a:r>
              <a:rPr lang="sr-Latn-CS" i="1" smtClean="0"/>
              <a:t>z</a:t>
            </a:r>
            <a:r>
              <a:rPr lang="sr-Latn-CS" smtClean="0"/>
              <a:t> </a:t>
            </a:r>
            <a:r>
              <a:rPr lang="sr-Cyrl-CS" smtClean="0"/>
              <a:t>таква </a:t>
            </a:r>
            <a:r>
              <a:rPr lang="sr-Latn-CS" smtClean="0"/>
              <a:t>да постоји вероватноћа </a:t>
            </a:r>
            <a:r>
              <a:rPr lang="sr-Latn-CS" i="1" smtClean="0"/>
              <a:t>P%</a:t>
            </a:r>
            <a:r>
              <a:rPr lang="sr-Latn-CS" smtClean="0"/>
              <a:t> посматрања која је ве</a:t>
            </a:r>
            <a:r>
              <a:rPr lang="sr-Cyrl-CS" smtClean="0"/>
              <a:t>ћ</a:t>
            </a:r>
            <a:r>
              <a:rPr lang="sr-Latn-CS" smtClean="0"/>
              <a:t>а од </a:t>
            </a:r>
            <a:r>
              <a:rPr lang="sr-Latn-CS" i="1" smtClean="0"/>
              <a:t>z</a:t>
            </a:r>
            <a:r>
              <a:rPr lang="sr-Latn-CS" smtClean="0"/>
              <a:t> или једнака </a:t>
            </a:r>
            <a:r>
              <a:rPr lang="sr-Latn-CS" i="1" smtClean="0"/>
              <a:t>z,</a:t>
            </a:r>
            <a:r>
              <a:rPr lang="sr-Latn-CS" smtClean="0"/>
              <a:t> или мања од </a:t>
            </a:r>
            <a:r>
              <a:rPr lang="sr-Latn-CS" i="1" smtClean="0"/>
              <a:t>z</a:t>
            </a:r>
            <a:r>
              <a:rPr lang="sr-Latn-CS" smtClean="0"/>
              <a:t> или једнака </a:t>
            </a:r>
            <a:r>
              <a:rPr lang="sr-Cyrl-CS" i="1" smtClean="0"/>
              <a:t>-</a:t>
            </a:r>
            <a:r>
              <a:rPr lang="sr-Latn-CS" i="1" smtClean="0"/>
              <a:t>z</a:t>
            </a:r>
            <a:r>
              <a:rPr lang="sr-Latn-CS" smtClean="0"/>
              <a:t>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716E73-95E8-4B40-ADB0-682A67BB130F}" type="slidenum">
              <a:rPr lang="en-US"/>
              <a:pPr/>
              <a:t>21</a:t>
            </a:fld>
            <a:endParaRPr lang="en-US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Процентне тачке Нормалне расподеле 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ph idx="1"/>
          </p:nvPr>
        </p:nvGraphicFramePr>
        <p:xfrm>
          <a:off x="1801813" y="1377950"/>
          <a:ext cx="6102350" cy="5048250"/>
        </p:xfrm>
        <a:graphic>
          <a:graphicData uri="http://schemas.openxmlformats.org/presentationml/2006/ole">
            <p:oleObj spid="_x0000_s3074" name="Document" r:id="rId4" imgW="6077641" imgH="518342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78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78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A8291F-A7E3-41E6-9367-39FFBCAFF723}" type="slidenum">
              <a:rPr lang="en-US"/>
              <a:pPr/>
              <a:t>22</a:t>
            </a:fld>
            <a:endParaRPr lang="en-US"/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Нормална расподела са различитим </a:t>
            </a:r>
            <a:r>
              <a:rPr lang="sr-Cyrl-CS" sz="2600" smtClean="0"/>
              <a:t>срединама и са </a:t>
            </a:r>
            <a:r>
              <a:rPr lang="sr-Latn-CS" sz="2600" smtClean="0"/>
              <a:t>различитим</a:t>
            </a:r>
            <a:r>
              <a:rPr lang="sr-Cyrl-CS" sz="2600" smtClean="0"/>
              <a:t> варијансама</a:t>
            </a:r>
            <a:r>
              <a:rPr lang="sr-Latn-CS" sz="2600" smtClean="0"/>
              <a:t>, која п</a:t>
            </a:r>
            <a:r>
              <a:rPr lang="sr-Cyrl-CS" sz="2600" smtClean="0"/>
              <a:t>ри</a:t>
            </a:r>
            <a:r>
              <a:rPr lang="sr-Latn-CS" sz="2600" smtClean="0"/>
              <a:t>казује двостране 5% тачке 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37895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50" y="2195513"/>
            <a:ext cx="89217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EF8977-C5C4-46E3-A194-4603FDF1241D}" type="slidenum">
              <a:rPr lang="en-US"/>
              <a:pPr/>
              <a:t>23</a:t>
            </a:fld>
            <a:endParaRPr 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400" smtClean="0"/>
              <a:t>Aко узмемо</a:t>
            </a:r>
            <a:r>
              <a:rPr lang="sr-Cyrl-CS" sz="2400" smtClean="0"/>
              <a:t> </a:t>
            </a:r>
            <a:r>
              <a:rPr lang="sr-Latn-CS" sz="2400" smtClean="0"/>
              <a:t>Стандардну Нормалну променљиву, са стандардн</a:t>
            </a:r>
            <a:r>
              <a:rPr lang="sr-Cyrl-CS" sz="2400" smtClean="0"/>
              <a:t>и</a:t>
            </a:r>
            <a:r>
              <a:rPr lang="sr-Latn-CS" sz="2400" smtClean="0"/>
              <a:t>м </a:t>
            </a:r>
            <a:r>
              <a:rPr lang="sr-Cyrl-CS" sz="2400" smtClean="0"/>
              <a:t>одступањем</a:t>
            </a:r>
            <a:r>
              <a:rPr lang="sr-Latn-CS" sz="2400" smtClean="0"/>
              <a:t> 1, и помножимо је са константом </a:t>
            </a:r>
            <a:r>
              <a:rPr lang="sr-Latn-CS" sz="2400" smtClean="0">
                <a:sym typeface="Symbol" pitchFamily="18" charset="2"/>
              </a:rPr>
              <a:t></a:t>
            </a:r>
            <a:r>
              <a:rPr lang="sr-Cyrl-CS" sz="2400" smtClean="0"/>
              <a:t> добијамо нову променљиву која има стандардно одступање </a:t>
            </a:r>
            <a:r>
              <a:rPr lang="sr-Latn-CS" sz="2400" smtClean="0">
                <a:sym typeface="Symbol" pitchFamily="18" charset="2"/>
              </a:rPr>
              <a:t>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Cyrl-CS" sz="2400" smtClean="0"/>
              <a:t>Претходна с</a:t>
            </a:r>
            <a:r>
              <a:rPr lang="sr-Latn-CS" sz="2400" smtClean="0"/>
              <a:t>лика показује Нормалну расподелу која има </a:t>
            </a:r>
            <a:r>
              <a:rPr lang="sr-Cyrl-CS" sz="2400" smtClean="0"/>
              <a:t>средину </a:t>
            </a:r>
            <a:r>
              <a:rPr lang="sr-Latn-CS" sz="2400" smtClean="0"/>
              <a:t>0 и стандардно одступање 1 и расподелу коју смо добили множењем са 2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Kриве које смо добили нису идентичне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Mожемо видети да </a:t>
            </a:r>
            <a:r>
              <a:rPr lang="sr-Cyrl-CS" sz="2400" smtClean="0"/>
              <a:t>је </a:t>
            </a:r>
            <a:r>
              <a:rPr lang="sr-Latn-CS" sz="2400" smtClean="0"/>
              <a:t>вероватноћа да је постојећи број онај из </a:t>
            </a:r>
            <a:r>
              <a:rPr lang="sr-Cyrl-CS" sz="2400" smtClean="0"/>
              <a:t>средине </a:t>
            </a:r>
            <a:r>
              <a:rPr lang="sr-Latn-CS" sz="2400" smtClean="0"/>
              <a:t>стандардн</a:t>
            </a:r>
            <a:r>
              <a:rPr lang="sr-Cyrl-CS" sz="2400" smtClean="0"/>
              <a:t>ог</a:t>
            </a:r>
            <a:r>
              <a:rPr lang="sr-Latn-CS" sz="2400" smtClean="0"/>
              <a:t> одступања исти за обе расподеле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Ово се такође види из 5% т</a:t>
            </a:r>
            <a:r>
              <a:rPr lang="sr-Cyrl-CS" sz="2400" smtClean="0"/>
              <a:t>а</a:t>
            </a:r>
            <a:r>
              <a:rPr lang="sr-Latn-CS" sz="2400" smtClean="0"/>
              <a:t>чака, које представљају </a:t>
            </a:r>
            <a:r>
              <a:rPr lang="sr-Cyrl-CS" sz="2400" smtClean="0"/>
              <a:t>средину </a:t>
            </a:r>
            <a:r>
              <a:rPr lang="sr-Latn-CS" sz="2400" smtClean="0"/>
              <a:t>плус или минус 1.96 стандардн</a:t>
            </a:r>
            <a:r>
              <a:rPr lang="sr-Cyrl-CS" sz="2400" smtClean="0"/>
              <a:t>их</a:t>
            </a:r>
            <a:r>
              <a:rPr lang="sr-Latn-CS" sz="2400" smtClean="0"/>
              <a:t> одступања у сваком случај</a:t>
            </a:r>
            <a:r>
              <a:rPr lang="sr-Cyrl-CS" sz="2400" smtClean="0"/>
              <a:t>у</a:t>
            </a:r>
            <a:endParaRPr lang="sr-Latn-CS" sz="24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10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4E40B88-15A3-4453-A416-4597BD7ED720}" type="slidenum">
              <a:rPr lang="en-US"/>
              <a:pPr/>
              <a:t>24</a:t>
            </a:fld>
            <a:endParaRPr lang="en-US"/>
          </a:p>
        </p:txBody>
      </p:sp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41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600" smtClean="0"/>
              <a:t>У ствари ако додамо µ Стандардној Нормалној променљивој и помножимо је са </a:t>
            </a:r>
            <a:r>
              <a:rPr lang="sr-Latn-CS" sz="2600" smtClean="0">
                <a:solidFill>
                  <a:srgbClr val="0A0905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sr-Latn-CS" sz="2600" smtClean="0"/>
              <a:t>,</a:t>
            </a:r>
            <a:r>
              <a:rPr lang="sr-Cyrl-CS" sz="26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200" smtClean="0"/>
              <a:t>добиј</a:t>
            </a:r>
            <a:r>
              <a:rPr lang="sr-Cyrl-CS" sz="2200" smtClean="0"/>
              <a:t>а</a:t>
            </a:r>
            <a:r>
              <a:rPr lang="sr-Latn-CS" sz="2200" smtClean="0"/>
              <a:t>мо Нормалну расподелу </a:t>
            </a:r>
            <a:r>
              <a:rPr lang="sr-Cyrl-CS" sz="2200" smtClean="0"/>
              <a:t>средине </a:t>
            </a:r>
            <a:r>
              <a:rPr lang="sr-Latn-CS" sz="2200" smtClean="0"/>
              <a:t>µ, и стандар</a:t>
            </a:r>
            <a:r>
              <a:rPr lang="sr-Cyrl-CS" sz="2200" smtClean="0"/>
              <a:t>д</a:t>
            </a:r>
            <a:r>
              <a:rPr lang="sr-Latn-CS" sz="2200" smtClean="0"/>
              <a:t>н</a:t>
            </a:r>
            <a:r>
              <a:rPr lang="sr-Cyrl-CS" sz="2200" smtClean="0"/>
              <a:t>ог </a:t>
            </a:r>
            <a:r>
              <a:rPr lang="sr-Latn-CS" sz="2200" smtClean="0"/>
              <a:t>одступањ</a:t>
            </a:r>
            <a:r>
              <a:rPr lang="sr-Cyrl-CS" sz="2200" smtClean="0"/>
              <a:t>а </a:t>
            </a:r>
            <a:r>
              <a:rPr lang="sr-Latn-CS" sz="2200" smtClean="0">
                <a:sym typeface="Symbol" pitchFamily="18" charset="2"/>
              </a:rPr>
              <a:t></a:t>
            </a:r>
            <a:endParaRPr lang="sr-Cyrl-CS" sz="2200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sr-Latn-CS" sz="2600" smtClean="0"/>
              <a:t>Табеле </a:t>
            </a:r>
            <a:r>
              <a:rPr lang="sr-Cyrl-CS" sz="2600" smtClean="0"/>
              <a:t>4</a:t>
            </a:r>
            <a:r>
              <a:rPr lang="sr-Latn-CS" sz="2600" smtClean="0"/>
              <a:t>.1 и </a:t>
            </a:r>
            <a:r>
              <a:rPr lang="sr-Cyrl-CS" sz="2600" smtClean="0"/>
              <a:t>4</a:t>
            </a:r>
            <a:r>
              <a:rPr lang="sr-Latn-CS" sz="2600" smtClean="0"/>
              <a:t>.2 директно одговарају томе, ако означимо са </a:t>
            </a:r>
            <a:r>
              <a:rPr lang="sr-Latn-CS" sz="2600" i="1" smtClean="0"/>
              <a:t>z</a:t>
            </a:r>
            <a:r>
              <a:rPr lang="sr-Latn-CS" sz="2600" smtClean="0"/>
              <a:t> број стандардн</a:t>
            </a:r>
            <a:r>
              <a:rPr lang="sr-Cyrl-CS" sz="2600" smtClean="0"/>
              <a:t>их</a:t>
            </a:r>
            <a:r>
              <a:rPr lang="sr-Latn-CS" sz="2600" smtClean="0"/>
              <a:t> одступања изнад </a:t>
            </a:r>
            <a:r>
              <a:rPr lang="sr-Cyrl-CS" sz="2600" smtClean="0"/>
              <a:t>средине</a:t>
            </a:r>
            <a:r>
              <a:rPr lang="sr-Latn-CS" sz="2600" smtClean="0"/>
              <a:t>, а не нумеричку вредност променљиве. </a:t>
            </a:r>
            <a:endParaRPr lang="sr-Cyrl-CS" sz="2600" smtClean="0"/>
          </a:p>
          <a:p>
            <a:pPr eaLnBrk="1" hangingPunct="1">
              <a:lnSpc>
                <a:spcPct val="90000"/>
              </a:lnSpc>
            </a:pPr>
            <a:r>
              <a:rPr lang="sr-Cyrl-CS" sz="2600" smtClean="0"/>
              <a:t>Н</a:t>
            </a:r>
            <a:r>
              <a:rPr lang="sr-Latn-CS" sz="2600" smtClean="0"/>
              <a:t>а пример, двостране 5% тачке Нормалне расподеле која има </a:t>
            </a:r>
            <a:r>
              <a:rPr lang="sr-Cyrl-CS" sz="2600" smtClean="0"/>
              <a:t>средину </a:t>
            </a:r>
            <a:r>
              <a:rPr lang="sr-Latn-CS" sz="2600" smtClean="0"/>
              <a:t>10 и стандардно одступање  5, образују се помоћу</a:t>
            </a:r>
            <a:endParaRPr lang="sr-Cyrl-CS" sz="2600" smtClean="0"/>
          </a:p>
          <a:p>
            <a:pPr eaLnBrk="1" hangingPunct="1">
              <a:lnSpc>
                <a:spcPct val="90000"/>
              </a:lnSpc>
              <a:spcBef>
                <a:spcPct val="35000"/>
              </a:spcBef>
              <a:buFontTx/>
              <a:buNone/>
            </a:pPr>
            <a:r>
              <a:rPr lang="sr-Cyrl-CS" sz="2600" smtClean="0"/>
              <a:t>	                                    и</a:t>
            </a:r>
          </a:p>
          <a:p>
            <a:pPr eaLnBrk="1" hangingPunct="1">
              <a:lnSpc>
                <a:spcPct val="90000"/>
              </a:lnSpc>
              <a:spcBef>
                <a:spcPct val="35000"/>
              </a:spcBef>
            </a:pPr>
            <a:r>
              <a:rPr lang="sr-Latn-CS" sz="2800" smtClean="0"/>
              <a:t>вредност 1.96 се добија из </a:t>
            </a:r>
            <a:r>
              <a:rPr lang="sr-Cyrl-CS" sz="2800" smtClean="0"/>
              <a:t>т</a:t>
            </a:r>
            <a:r>
              <a:rPr lang="sr-Latn-CS" sz="2800" smtClean="0"/>
              <a:t>абеле </a:t>
            </a:r>
            <a:r>
              <a:rPr lang="sr-Cyrl-CS" sz="2800" smtClean="0"/>
              <a:t>4</a:t>
            </a:r>
            <a:r>
              <a:rPr lang="sr-Latn-CS" sz="2800" smtClean="0"/>
              <a:t>.2 </a:t>
            </a:r>
          </a:p>
        </p:txBody>
      </p:sp>
      <p:sp>
        <p:nvSpPr>
          <p:cNvPr id="4105" name="Rectangle 4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788988" y="5311775"/>
          <a:ext cx="2833687" cy="458788"/>
        </p:xfrm>
        <a:graphic>
          <a:graphicData uri="http://schemas.openxmlformats.org/presentationml/2006/ole">
            <p:oleObj spid="_x0000_s4098" name="Equation" r:id="rId4" imgW="1002865" imgH="165028" progId="Equation.3">
              <p:embed/>
            </p:oleObj>
          </a:graphicData>
        </a:graphic>
      </p:graphicFrame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4794250" y="5310188"/>
          <a:ext cx="3336925" cy="488950"/>
        </p:xfrm>
        <a:graphic>
          <a:graphicData uri="http://schemas.openxmlformats.org/presentationml/2006/ole">
            <p:oleObj spid="_x0000_s4099" name="Equation" r:id="rId5" imgW="1104421" imgH="165028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399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399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13DB9CA-BC8A-4976-A390-43E0A4E02BB1}" type="slidenum">
              <a:rPr lang="en-US"/>
              <a:pPr/>
              <a:t>25</a:t>
            </a:fld>
            <a:endParaRPr lang="en-US"/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400" smtClean="0"/>
              <a:t>Узмимо Биномну променљиву са </a:t>
            </a:r>
            <a:r>
              <a:rPr lang="sr-Latn-CS" sz="2400" i="1" smtClean="0"/>
              <a:t>n</a:t>
            </a:r>
            <a:r>
              <a:rPr lang="sr-Latn-CS" sz="2400" smtClean="0"/>
              <a:t> = 3, могућ</a:t>
            </a:r>
            <a:r>
              <a:rPr lang="sr-Cyrl-CS" sz="2400" smtClean="0"/>
              <a:t>их </a:t>
            </a:r>
            <a:r>
              <a:rPr lang="sr-Latn-CS" sz="2400" smtClean="0"/>
              <a:t>вредности 0,</a:t>
            </a:r>
            <a:r>
              <a:rPr lang="sr-Cyrl-CS" sz="2400" smtClean="0"/>
              <a:t> </a:t>
            </a:r>
            <a:r>
              <a:rPr lang="sr-Latn-CS" sz="2400" smtClean="0"/>
              <a:t>1,</a:t>
            </a:r>
            <a:r>
              <a:rPr lang="sr-Cyrl-CS" sz="2400" smtClean="0"/>
              <a:t> </a:t>
            </a:r>
            <a:r>
              <a:rPr lang="sr-Latn-CS" sz="2400" smtClean="0"/>
              <a:t>2 и 3, и помно</a:t>
            </a:r>
            <a:r>
              <a:rPr lang="sr-Cyrl-CS" sz="2400" smtClean="0"/>
              <a:t>ж</a:t>
            </a:r>
            <a:r>
              <a:rPr lang="sr-Latn-CS" sz="2400" smtClean="0"/>
              <a:t>имо </a:t>
            </a:r>
            <a:r>
              <a:rPr lang="sr-Cyrl-CS" sz="2400" smtClean="0"/>
              <a:t>их </a:t>
            </a:r>
            <a:r>
              <a:rPr lang="sr-Latn-CS" sz="2400" smtClean="0"/>
              <a:t>са 2</a:t>
            </a:r>
            <a:endParaRPr lang="sr-Cyrl-CS" sz="2400" smtClean="0"/>
          </a:p>
          <a:p>
            <a:pPr lvl="1" eaLnBrk="1" hangingPunct="1">
              <a:lnSpc>
                <a:spcPct val="80000"/>
              </a:lnSpc>
            </a:pPr>
            <a:r>
              <a:rPr lang="sr-Cyrl-CS" sz="2000" smtClean="0"/>
              <a:t>м</a:t>
            </a:r>
            <a:r>
              <a:rPr lang="sr-Latn-CS" sz="2000" smtClean="0"/>
              <a:t>огу</a:t>
            </a:r>
            <a:r>
              <a:rPr lang="sr-Cyrl-CS" sz="2000" smtClean="0"/>
              <a:t>ћ</a:t>
            </a:r>
            <a:r>
              <a:rPr lang="sr-Latn-CS" sz="2000" smtClean="0"/>
              <a:t>е вредности су сада 0,</a:t>
            </a:r>
            <a:r>
              <a:rPr lang="sr-Cyrl-CS" sz="2000" smtClean="0"/>
              <a:t> </a:t>
            </a:r>
            <a:r>
              <a:rPr lang="sr-Latn-CS" sz="2000" smtClean="0"/>
              <a:t>2,</a:t>
            </a:r>
            <a:r>
              <a:rPr lang="sr-Cyrl-CS" sz="2000" smtClean="0"/>
              <a:t> </a:t>
            </a:r>
            <a:r>
              <a:rPr lang="sr-Latn-CS" sz="2000" smtClean="0"/>
              <a:t>4 и 6</a:t>
            </a:r>
            <a:endParaRPr lang="sr-Cyrl-CS" sz="2000" smtClean="0"/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/>
              <a:t>Биномна расподела са </a:t>
            </a:r>
            <a:r>
              <a:rPr lang="sr-Latn-CS" sz="2000" i="1" smtClean="0"/>
              <a:t>n</a:t>
            </a:r>
            <a:r>
              <a:rPr lang="sr-Latn-CS" sz="2000" smtClean="0"/>
              <a:t> = 6 такође има мог</a:t>
            </a:r>
            <a:r>
              <a:rPr lang="sr-Cyrl-CS" sz="2000" smtClean="0"/>
              <a:t>у</a:t>
            </a:r>
            <a:r>
              <a:rPr lang="sr-Latn-CS" sz="2000" smtClean="0"/>
              <a:t>ће вредности 1,</a:t>
            </a:r>
            <a:r>
              <a:rPr lang="sr-Cyrl-CS" sz="2000" smtClean="0"/>
              <a:t> </a:t>
            </a:r>
            <a:r>
              <a:rPr lang="sr-Latn-CS" sz="2000" smtClean="0"/>
              <a:t>3 и 5, па су расподеле различите и она коју смо добили није члан Нормалне фамилије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Видели смо да додавањем константе променљивој </a:t>
            </a:r>
            <a:r>
              <a:rPr lang="sr-Cyrl-CS" sz="2400" smtClean="0"/>
              <a:t>са </a:t>
            </a:r>
            <a:r>
              <a:rPr lang="sr-Latn-CS" sz="2400" smtClean="0"/>
              <a:t>Нормалн</a:t>
            </a:r>
            <a:r>
              <a:rPr lang="sr-Cyrl-CS" sz="2400" smtClean="0"/>
              <a:t>ом </a:t>
            </a:r>
            <a:r>
              <a:rPr lang="sr-Latn-CS" sz="2400" smtClean="0"/>
              <a:t>расподел</a:t>
            </a:r>
            <a:r>
              <a:rPr lang="sr-Cyrl-CS" sz="2400" smtClean="0"/>
              <a:t>ом </a:t>
            </a:r>
            <a:r>
              <a:rPr lang="sr-Latn-CS" sz="2400" smtClean="0"/>
              <a:t>добијамо друг</a:t>
            </a:r>
            <a:r>
              <a:rPr lang="sr-Cyrl-CS" sz="2400" smtClean="0"/>
              <a:t>у </a:t>
            </a:r>
            <a:r>
              <a:rPr lang="sr-Latn-CS" sz="2400" smtClean="0"/>
              <a:t>променљив</a:t>
            </a:r>
            <a:r>
              <a:rPr lang="sr-Cyrl-CS" sz="2400" smtClean="0"/>
              <a:t>у </a:t>
            </a:r>
            <a:r>
              <a:rPr lang="sr-Latn-CS" sz="2400" smtClean="0"/>
              <a:t>кој</a:t>
            </a:r>
            <a:r>
              <a:rPr lang="sr-Cyrl-CS" sz="2400" smtClean="0"/>
              <a:t>а </a:t>
            </a:r>
            <a:r>
              <a:rPr lang="sr-Latn-CS" sz="2400" smtClean="0"/>
              <a:t>прат</a:t>
            </a:r>
            <a:r>
              <a:rPr lang="sr-Cyrl-CS" sz="2400" smtClean="0"/>
              <a:t>и </a:t>
            </a:r>
            <a:r>
              <a:rPr lang="sr-Latn-CS" sz="2400" smtClean="0"/>
              <a:t>Нормалну расподелу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Aко </a:t>
            </a:r>
            <a:r>
              <a:rPr lang="sr-Cyrl-CS" sz="2400" smtClean="0"/>
              <a:t>саберемо </a:t>
            </a:r>
            <a:r>
              <a:rPr lang="sr-Latn-CS" sz="2400" smtClean="0"/>
              <a:t>заједно две променљиве </a:t>
            </a:r>
            <a:r>
              <a:rPr lang="sr-Cyrl-CS" sz="2400" smtClean="0"/>
              <a:t>са </a:t>
            </a:r>
            <a:r>
              <a:rPr lang="sr-Latn-CS" sz="2400" smtClean="0"/>
              <a:t>Нормалн</a:t>
            </a:r>
            <a:r>
              <a:rPr lang="sr-Cyrl-CS" sz="2400" smtClean="0"/>
              <a:t>ом </a:t>
            </a:r>
            <a:r>
              <a:rPr lang="sr-Latn-CS" sz="2400" smtClean="0"/>
              <a:t>расподел</a:t>
            </a:r>
            <a:r>
              <a:rPr lang="sr-Cyrl-CS" sz="2400" smtClean="0"/>
              <a:t>ом</a:t>
            </a:r>
            <a:r>
              <a:rPr lang="sr-Latn-CS" sz="2400" smtClean="0"/>
              <a:t>, </a:t>
            </a:r>
            <a:r>
              <a:rPr lang="sr-Cyrl-CS" sz="2400" smtClean="0"/>
              <a:t>ч</a:t>
            </a:r>
            <a:r>
              <a:rPr lang="sr-Latn-CS" sz="2400" smtClean="0"/>
              <a:t>ак и са разли</a:t>
            </a:r>
            <a:r>
              <a:rPr lang="sr-Cyrl-CS" sz="2400" smtClean="0"/>
              <a:t>ч</a:t>
            </a:r>
            <a:r>
              <a:rPr lang="sr-Latn-CS" sz="2400" smtClean="0"/>
              <a:t>итим </a:t>
            </a:r>
            <a:r>
              <a:rPr lang="sr-Cyrl-CS" sz="2400" smtClean="0"/>
              <a:t>срединама </a:t>
            </a:r>
            <a:r>
              <a:rPr lang="sr-Latn-CS" sz="2400" smtClean="0"/>
              <a:t>и варијансама, </a:t>
            </a:r>
            <a:r>
              <a:rPr lang="sr-Cyrl-CS" sz="2400" smtClean="0"/>
              <a:t>сума </a:t>
            </a:r>
            <a:r>
              <a:rPr lang="sr-Latn-CS" sz="2400" smtClean="0"/>
              <a:t>прати Нормалну расподелу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Разлика између две променљиве </a:t>
            </a:r>
            <a:r>
              <a:rPr lang="sr-Cyrl-CS" sz="2400" smtClean="0"/>
              <a:t>са </a:t>
            </a:r>
            <a:r>
              <a:rPr lang="sr-Latn-CS" sz="2400" smtClean="0"/>
              <a:t>Нормалн</a:t>
            </a:r>
            <a:r>
              <a:rPr lang="sr-Cyrl-CS" sz="2400" smtClean="0"/>
              <a:t>ом </a:t>
            </a:r>
            <a:r>
              <a:rPr lang="sr-Latn-CS" sz="2400" smtClean="0"/>
              <a:t>расподел</a:t>
            </a:r>
            <a:r>
              <a:rPr lang="sr-Cyrl-CS" sz="2400" smtClean="0"/>
              <a:t>ом </a:t>
            </a:r>
            <a:r>
              <a:rPr lang="sr-Latn-CS" sz="2400" smtClean="0"/>
              <a:t>такође прати Нормалну расподелу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09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09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EBAE9A-1243-49E3-A772-FD0F70094557}" type="slidenum">
              <a:rPr lang="en-US"/>
              <a:pPr/>
              <a:t>26</a:t>
            </a:fld>
            <a:endParaRPr lang="en-US"/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Расподела висине у узорку од 1749 трудних </a:t>
            </a:r>
            <a:r>
              <a:rPr lang="sr-Cyrl-CS" sz="2600" smtClean="0"/>
              <a:t>ж</a:t>
            </a:r>
            <a:r>
              <a:rPr lang="sr-Latn-CS" sz="2600" smtClean="0"/>
              <a:t>ена (подаци</a:t>
            </a:r>
            <a:r>
              <a:rPr lang="sr-Cyrl-CS" sz="2600" smtClean="0"/>
              <a:t> </a:t>
            </a:r>
            <a:r>
              <a:rPr lang="sr-Latn-CS" sz="2600" smtClean="0"/>
              <a:t>из Brooke и други 1989) </a:t>
            </a:r>
          </a:p>
        </p:txBody>
      </p:sp>
      <p:sp>
        <p:nvSpPr>
          <p:cNvPr id="409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0967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9388" y="1423988"/>
            <a:ext cx="65373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19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19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B55897-0F98-4ECA-A84B-F7793C68B80D}" type="slidenum">
              <a:rPr lang="en-US"/>
              <a:pPr/>
              <a:t>27</a:t>
            </a:fld>
            <a:endParaRPr lang="en-US"/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Расподела серума триглицерида и log</a:t>
            </a:r>
            <a:r>
              <a:rPr lang="sr-Latn-CS" sz="2600" baseline="-25000" smtClean="0"/>
              <a:t>10</a:t>
            </a:r>
            <a:r>
              <a:rPr lang="sr-Latn-CS" sz="2600" smtClean="0"/>
              <a:t> триглицерида у крви из постељице 282 беба, која одговара кривама Нормалне расподеле </a:t>
            </a:r>
          </a:p>
        </p:txBody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1991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363" y="2130425"/>
            <a:ext cx="8961437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12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90F7F7-5794-41FF-90AD-9FC97F856BBC}" type="slidenum">
              <a:rPr lang="en-US"/>
              <a:pPr/>
              <a:t>28</a:t>
            </a:fld>
            <a:endParaRPr lang="en-US"/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sr-Latn-CS" sz="2000" smtClean="0"/>
              <a:t>Aко лог</a:t>
            </a:r>
            <a:r>
              <a:rPr lang="sr-Cyrl-CS" sz="2000" smtClean="0"/>
              <a:t>а</a:t>
            </a:r>
            <a:r>
              <a:rPr lang="sr-Latn-CS" sz="2000" smtClean="0"/>
              <a:t>ритам  случајне променљиве прати Нормалну расподелу</a:t>
            </a:r>
            <a:endParaRPr lang="sr-Cyrl-CS" sz="2000" smtClean="0"/>
          </a:p>
          <a:p>
            <a:pPr lvl="1" eaLnBrk="1" hangingPunct="1">
              <a:lnSpc>
                <a:spcPct val="85000"/>
              </a:lnSpc>
            </a:pPr>
            <a:r>
              <a:rPr lang="sr-Latn-CS" sz="1800" smtClean="0"/>
              <a:t>сама случајна променљива прати </a:t>
            </a:r>
            <a:r>
              <a:rPr lang="sr-Latn-CS" sz="1800" b="1" smtClean="0"/>
              <a:t>Lогнормалну расподелу</a:t>
            </a:r>
            <a:endParaRPr lang="sr-Cyrl-CS" sz="1800" b="1" smtClean="0"/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Често желимо да променимо скалу на којој анализирамо податке како бисмо добили Нормалну расподелу</a:t>
            </a:r>
            <a:endParaRPr lang="sr-Cyrl-CS" sz="2000" smtClean="0"/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Овај процес анализе зовемо математичка  функција података, </a:t>
            </a:r>
            <a:r>
              <a:rPr lang="sr-Cyrl-CS" sz="2000" smtClean="0"/>
              <a:t>пре него</a:t>
            </a:r>
            <a:r>
              <a:rPr lang="sr-Latn-CS" sz="2000" smtClean="0"/>
              <a:t> </a:t>
            </a:r>
            <a:r>
              <a:rPr lang="sr-Latn-CS" sz="2000" b="1" smtClean="0"/>
              <a:t>тран</a:t>
            </a:r>
            <a:r>
              <a:rPr lang="sr-Cyrl-CS" sz="2000" b="1" smtClean="0"/>
              <a:t>с</a:t>
            </a:r>
            <a:r>
              <a:rPr lang="sr-Latn-CS" sz="2000" b="1" smtClean="0"/>
              <a:t>формација </a:t>
            </a:r>
            <a:r>
              <a:rPr lang="sr-Cyrl-CS" sz="2000" smtClean="0"/>
              <a:t>(</a:t>
            </a:r>
            <a:r>
              <a:rPr lang="sr-Latn-CS" sz="2000" b="1" smtClean="0"/>
              <a:t>transformation</a:t>
            </a:r>
            <a:r>
              <a:rPr lang="sr-Cyrl-CS" sz="2000" smtClean="0"/>
              <a:t>) </a:t>
            </a:r>
            <a:r>
              <a:rPr lang="sr-Latn-CS" sz="2000" smtClean="0"/>
              <a:t>података</a:t>
            </a:r>
            <a:endParaRPr lang="sr-Cyrl-CS" sz="2000" smtClean="0"/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Lог</a:t>
            </a:r>
            <a:r>
              <a:rPr lang="sr-Cyrl-CS" sz="2000" smtClean="0"/>
              <a:t>а</a:t>
            </a:r>
            <a:r>
              <a:rPr lang="sr-Latn-CS" sz="2000" smtClean="0"/>
              <a:t>ритам је трансформација која се најчешће користи, квадратни корен и реципрочна вредност су друг</a:t>
            </a:r>
            <a:r>
              <a:rPr lang="sr-Cyrl-CS" sz="2000" smtClean="0"/>
              <a:t>е трансформације </a:t>
            </a:r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На пример, често желимо да одредимо 2.5-ти и 97.5-ти центил, који заједно чине 95% посматрања. </a:t>
            </a:r>
            <a:endParaRPr lang="sr-Cyrl-CS" sz="2000" smtClean="0"/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За Нормалну расподелу, ово се може израчунати </a:t>
            </a:r>
            <a:r>
              <a:rPr lang="sr-Cyrl-CS" sz="2000" smtClean="0"/>
              <a:t>преко</a:t>
            </a:r>
          </a:p>
          <a:p>
            <a:pPr eaLnBrk="1" hangingPunct="1">
              <a:lnSpc>
                <a:spcPct val="85000"/>
              </a:lnSpc>
            </a:pPr>
            <a:r>
              <a:rPr lang="sr-Latn-CS" sz="2000" smtClean="0"/>
              <a:t>Mо</a:t>
            </a:r>
            <a:r>
              <a:rPr lang="sr-Cyrl-CS" sz="2000" smtClean="0"/>
              <a:t>ж</a:t>
            </a:r>
            <a:r>
              <a:rPr lang="sr-Latn-CS" sz="2000" smtClean="0"/>
              <a:t>емо да трансформишемо податке тако да расподела буде Нормална, израчунамо центиле, и онда трансформишемо назад у оригиналну скалу</a:t>
            </a:r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7551738" y="4897438"/>
          <a:ext cx="1063625" cy="373062"/>
        </p:xfrm>
        <a:graphic>
          <a:graphicData uri="http://schemas.openxmlformats.org/presentationml/2006/ole">
            <p:oleObj spid="_x0000_s5122" name="Equation" r:id="rId4" imgW="545863" imgH="19041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614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71499B-B972-4E60-BD42-0E8BB8DC22B4}" type="slidenum">
              <a:rPr lang="en-US"/>
              <a:pPr/>
              <a:t>29</a:t>
            </a:fld>
            <a:endParaRPr lang="en-US"/>
          </a:p>
        </p:txBody>
      </p:sp>
      <p:sp>
        <p:nvSpPr>
          <p:cNvPr id="61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3600" smtClean="0"/>
              <a:t>Mерења серумских триглицерида у крви из пупчане врпце 282 беб</a:t>
            </a:r>
            <a:r>
              <a:rPr lang="sr-Cyrl-CS" sz="3600" smtClean="0"/>
              <a:t>е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>
            <p:ph idx="1"/>
          </p:nvPr>
        </p:nvGraphicFramePr>
        <p:xfrm>
          <a:off x="2530475" y="1311275"/>
          <a:ext cx="3783013" cy="5132388"/>
        </p:xfrm>
        <a:graphic>
          <a:graphicData uri="http://schemas.openxmlformats.org/presentationml/2006/ole">
            <p:oleObj spid="_x0000_s6146" name="Document" r:id="rId4" imgW="6352736" imgH="8619837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9686DB-552F-43A8-833F-C9ED42CC4E46}" type="slidenum">
              <a:rPr lang="en-US"/>
              <a:pPr/>
              <a:t>3</a:t>
            </a:fld>
            <a:endParaRPr lang="en-US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Вероватноћа </a:t>
            </a:r>
            <a:r>
              <a:rPr lang="sr-Cyrl-CS" sz="3600" smtClean="0"/>
              <a:t>непрекидних </a:t>
            </a:r>
            <a:r>
              <a:rPr lang="en-GB" sz="3600" smtClean="0"/>
              <a:t>променљив</a:t>
            </a:r>
            <a:r>
              <a:rPr lang="sr-Cyrl-CS" sz="3600" smtClean="0"/>
              <a:t>их</a:t>
            </a:r>
            <a:endParaRPr lang="sr-Latn-CS" sz="3600" smtClean="0"/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За </a:t>
            </a:r>
            <a:r>
              <a:rPr lang="sr-Cyrl-CS" sz="2400" smtClean="0"/>
              <a:t>непрекидну </a:t>
            </a:r>
            <a:r>
              <a:rPr lang="sr-Latn-CS" sz="2400" smtClean="0"/>
              <a:t>променљиву, као што је висина, скуп могућих вредности је неограничен и вероватноћа било које одређене вредности је нула</a:t>
            </a:r>
            <a:r>
              <a:rPr lang="sr-Cyrl-CS" sz="2400" smtClean="0"/>
              <a:t> </a:t>
            </a:r>
          </a:p>
          <a:p>
            <a:pPr eaLnBrk="1" hangingPunct="1"/>
            <a:r>
              <a:rPr lang="sr-Latn-CS" sz="2400" smtClean="0"/>
              <a:t>Aко је </a:t>
            </a:r>
            <a:r>
              <a:rPr lang="sr-Latn-CS" sz="2400" i="1" smtClean="0"/>
              <a:t>p</a:t>
            </a:r>
            <a:r>
              <a:rPr lang="sr-Latn-CS" sz="2400" smtClean="0"/>
              <a:t> пропорција појединаца у популацији чије су вредности између датих граница, а ми изаберемо неку особу случајно, </a:t>
            </a:r>
            <a:endParaRPr lang="sr-Cyrl-CS" sz="2400" smtClean="0"/>
          </a:p>
          <a:p>
            <a:pPr lvl="1" eaLnBrk="1" hangingPunct="1"/>
            <a:r>
              <a:rPr lang="sr-Latn-CS" sz="2000" smtClean="0"/>
              <a:t>вероватноћа да ћемо изабрати особу која се налази у оквиру ових граница је једнака </a:t>
            </a:r>
            <a:r>
              <a:rPr lang="sr-Latn-CS" sz="2000" i="1" smtClean="0"/>
              <a:t>p</a:t>
            </a:r>
            <a:endParaRPr lang="sr-Cyrl-CS" sz="2000" i="1" smtClean="0"/>
          </a:p>
          <a:p>
            <a:pPr eaLnBrk="1" hangingPunct="1"/>
            <a:r>
              <a:rPr lang="sr-Latn-CS" sz="2400" smtClean="0"/>
              <a:t>Ово произилази из наше дефиниције вероватноће, да је избор сваког поједи</a:t>
            </a:r>
            <a:r>
              <a:rPr lang="sr-Cyrl-CS" sz="2400" smtClean="0"/>
              <a:t>н</a:t>
            </a:r>
            <a:r>
              <a:rPr lang="sr-Latn-CS" sz="2400" smtClean="0"/>
              <a:t>ца </a:t>
            </a:r>
            <a:r>
              <a:rPr lang="sr-Cyrl-CS" sz="2400" smtClean="0"/>
              <a:t>под</a:t>
            </a:r>
            <a:r>
              <a:rPr lang="sr-Latn-CS" sz="2400" smtClean="0"/>
              <a:t>једнако могућ</a:t>
            </a:r>
            <a:endParaRPr lang="sr-Cyrl-CS" sz="2400" smtClean="0"/>
          </a:p>
          <a:p>
            <a:pPr eaLnBrk="1" hangingPunct="1"/>
            <a:r>
              <a:rPr lang="sr-Latn-CS" sz="2400" smtClean="0"/>
              <a:t>Проблем је налажење и давање вредности овој вероватноћи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717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3A606F-994A-4C16-AEEF-3B0C97EE6821}" type="slidenum">
              <a:rPr lang="en-US"/>
              <a:pPr/>
              <a:t>30</a:t>
            </a:fld>
            <a:endParaRPr lang="en-US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smtClean="0"/>
              <a:t>Средина </a:t>
            </a:r>
            <a:r>
              <a:rPr lang="sr-Latn-CS" sz="2400" smtClean="0"/>
              <a:t>је 0.51</a:t>
            </a:r>
            <a:r>
              <a:rPr lang="sr-Cyrl-CS" sz="2400" smtClean="0"/>
              <a:t>, </a:t>
            </a:r>
            <a:r>
              <a:rPr lang="sr-Latn-CS" sz="2400" smtClean="0"/>
              <a:t>а стандардн</a:t>
            </a:r>
            <a:r>
              <a:rPr lang="sr-Cyrl-CS" sz="2400" smtClean="0"/>
              <a:t>о </a:t>
            </a:r>
            <a:r>
              <a:rPr lang="sr-Latn-CS" sz="2400" smtClean="0"/>
              <a:t>одступање </a:t>
            </a:r>
            <a:r>
              <a:rPr lang="sr-Cyrl-CS" sz="2400" smtClean="0"/>
              <a:t>је </a:t>
            </a:r>
            <a:r>
              <a:rPr lang="sr-Latn-CS" sz="2400" smtClean="0"/>
              <a:t>0.22. </a:t>
            </a:r>
            <a:endParaRPr lang="sr-Cyrl-CS" sz="2400" smtClean="0"/>
          </a:p>
          <a:p>
            <a:pPr eaLnBrk="1" hangingPunct="1"/>
            <a:r>
              <a:rPr lang="sr-Cyrl-CS" sz="2400" smtClean="0"/>
              <a:t>Средина </a:t>
            </a:r>
            <a:r>
              <a:rPr lang="sr-Latn-CS" sz="2400" smtClean="0"/>
              <a:t>за log</a:t>
            </a:r>
            <a:r>
              <a:rPr lang="sr-Latn-CS" sz="2400" baseline="-25000" smtClean="0"/>
              <a:t>10</a:t>
            </a:r>
            <a:r>
              <a:rPr lang="sr-Latn-CS" sz="2400" smtClean="0"/>
              <a:t> трансформисан</a:t>
            </a:r>
            <a:r>
              <a:rPr lang="sr-Cyrl-CS" sz="2400" smtClean="0"/>
              <a:t>их </a:t>
            </a:r>
            <a:r>
              <a:rPr lang="sr-Latn-CS" sz="2400" smtClean="0"/>
              <a:t>подат</a:t>
            </a:r>
            <a:r>
              <a:rPr lang="sr-Cyrl-CS" sz="2400" smtClean="0"/>
              <a:t>а</a:t>
            </a:r>
            <a:r>
              <a:rPr lang="sr-Latn-CS" sz="2400" smtClean="0"/>
              <a:t>ка је 0.33</a:t>
            </a:r>
            <a:r>
              <a:rPr lang="sr-Cyrl-CS" sz="2400" smtClean="0"/>
              <a:t>, и стандардно одступање </a:t>
            </a:r>
            <a:r>
              <a:rPr lang="sr-Latn-CS" sz="2400" smtClean="0"/>
              <a:t>је 0.17</a:t>
            </a:r>
            <a:endParaRPr lang="sr-Cyrl-CS" sz="2400" smtClean="0"/>
          </a:p>
          <a:p>
            <a:pPr eaLnBrk="1" hangingPunct="1"/>
            <a:r>
              <a:rPr lang="sr-Cyrl-CS" sz="2400" smtClean="0"/>
              <a:t>Ш</a:t>
            </a:r>
            <a:r>
              <a:rPr lang="sr-Latn-CS" sz="2400" smtClean="0"/>
              <a:t>та се дешава ако </a:t>
            </a:r>
            <a:r>
              <a:rPr lang="sr-Cyrl-CS" sz="2400" smtClean="0"/>
              <a:t>извршимо трансформацију у</a:t>
            </a:r>
            <a:r>
              <a:rPr lang="sr-Latn-CS" sz="2400" smtClean="0"/>
              <a:t>назад помоћу антило</a:t>
            </a:r>
            <a:r>
              <a:rPr lang="sr-Cyrl-CS" sz="2400" smtClean="0"/>
              <a:t>гаритма (</a:t>
            </a:r>
            <a:r>
              <a:rPr lang="sr-Latn-CS" sz="2400" i="1" smtClean="0"/>
              <a:t>antilog</a:t>
            </a:r>
            <a:r>
              <a:rPr lang="sr-Cyrl-CS" sz="2400" smtClean="0"/>
              <a:t>)</a:t>
            </a:r>
            <a:r>
              <a:rPr lang="sr-Latn-CS" sz="2400" smtClean="0"/>
              <a:t>? </a:t>
            </a:r>
            <a:endParaRPr lang="sr-Cyrl-CS" sz="2400" smtClean="0"/>
          </a:p>
          <a:p>
            <a:pPr eaLnBrk="1" hangingPunct="1"/>
            <a:r>
              <a:rPr lang="sr-Latn-CS" sz="2400" smtClean="0"/>
              <a:t>Антилогаритам се користи да означи функцију инверзну логаритму (експоненцијална функција, односно степеновање)</a:t>
            </a:r>
            <a:endParaRPr lang="sr-Cyrl-CS" sz="2400" smtClean="0"/>
          </a:p>
          <a:p>
            <a:pPr eaLnBrk="1" hangingPunct="1"/>
            <a:r>
              <a:rPr lang="sr-Latn-CS" sz="2400" smtClean="0"/>
              <a:t>Пише се као antilogb(n) и значи исто што и b</a:t>
            </a:r>
            <a:r>
              <a:rPr lang="sr-Latn-CS" sz="2400" baseline="30000" smtClean="0"/>
              <a:t>n</a:t>
            </a:r>
            <a:endParaRPr lang="sr-Cyrl-CS" sz="2400" baseline="30000" smtClean="0"/>
          </a:p>
          <a:p>
            <a:pPr eaLnBrk="1" hangingPunct="1"/>
            <a:r>
              <a:rPr lang="sr-Cyrl-CS" sz="2400" smtClean="0"/>
              <a:t>Према томе з</a:t>
            </a:r>
            <a:r>
              <a:rPr lang="sr-Latn-CS" sz="2400" smtClean="0"/>
              <a:t>а </a:t>
            </a:r>
            <a:r>
              <a:rPr lang="sr-Cyrl-CS" sz="2400" smtClean="0"/>
              <a:t>средину</a:t>
            </a:r>
            <a:r>
              <a:rPr lang="sr-Latn-CS" sz="2400" smtClean="0"/>
              <a:t>, добијамо</a:t>
            </a:r>
            <a:r>
              <a:rPr lang="sr-Cyrl-CS" sz="2400" smtClean="0"/>
              <a:t> </a:t>
            </a:r>
          </a:p>
          <a:p>
            <a:pPr eaLnBrk="1" hangingPunct="1"/>
            <a:r>
              <a:rPr lang="sr-Latn-CS" sz="2400" smtClean="0"/>
              <a:t>Ово је мање од </a:t>
            </a:r>
            <a:r>
              <a:rPr lang="sr-Cyrl-CS" sz="2400" smtClean="0"/>
              <a:t>средине сировог (</a:t>
            </a:r>
            <a:r>
              <a:rPr lang="sr-Latn-CS" sz="2400" smtClean="0"/>
              <a:t>непретвореног</a:t>
            </a:r>
            <a:r>
              <a:rPr lang="sr-Cyrl-CS" sz="2400" smtClean="0"/>
              <a:t>) </a:t>
            </a:r>
            <a:r>
              <a:rPr lang="sr-Latn-CS" sz="2400" smtClean="0"/>
              <a:t>податка</a:t>
            </a:r>
          </a:p>
        </p:txBody>
      </p:sp>
      <p:sp>
        <p:nvSpPr>
          <p:cNvPr id="71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5865813" y="5170488"/>
          <a:ext cx="1785937" cy="425450"/>
        </p:xfrm>
        <a:graphic>
          <a:graphicData uri="http://schemas.openxmlformats.org/presentationml/2006/ole">
            <p:oleObj spid="_x0000_s7170" name="Equation" r:id="rId4" imgW="799753" imgH="19041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30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4D847A-35EF-4F16-AF00-5ED536504E7C}" type="slidenum">
              <a:rPr lang="en-US"/>
              <a:pPr/>
              <a:t>31</a:t>
            </a:fld>
            <a:endParaRPr lang="en-US"/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Aнтилог</a:t>
            </a:r>
            <a:r>
              <a:rPr lang="sr-Cyrl-CS" smtClean="0"/>
              <a:t>аритам средине логаритма </a:t>
            </a:r>
            <a:r>
              <a:rPr lang="sr-Latn-CS" smtClean="0"/>
              <a:t>није исто што и нетрансформисана аритметичка </a:t>
            </a:r>
            <a:r>
              <a:rPr lang="sr-Cyrl-CS" smtClean="0"/>
              <a:t>средина</a:t>
            </a:r>
          </a:p>
          <a:p>
            <a:pPr eaLnBrk="1" hangingPunct="1"/>
            <a:r>
              <a:rPr lang="sr-Cyrl-CS" smtClean="0"/>
              <a:t>О</a:t>
            </a:r>
            <a:r>
              <a:rPr lang="sr-Latn-CS" smtClean="0"/>
              <a:t>в</a:t>
            </a:r>
            <a:r>
              <a:rPr lang="sr-Cyrl-CS" smtClean="0"/>
              <a:t>о </a:t>
            </a:r>
            <a:r>
              <a:rPr lang="sr-Latn-CS" smtClean="0"/>
              <a:t>је </a:t>
            </a:r>
            <a:r>
              <a:rPr lang="sr-Latn-CS" b="1" smtClean="0"/>
              <a:t>геометријска </a:t>
            </a:r>
            <a:r>
              <a:rPr lang="sr-Cyrl-CS" b="1" smtClean="0"/>
              <a:t>средина</a:t>
            </a:r>
            <a:r>
              <a:rPr lang="sr-Cyrl-CS" smtClean="0"/>
              <a:t> (</a:t>
            </a:r>
            <a:r>
              <a:rPr lang="sr-Latn-CS" b="1" smtClean="0"/>
              <a:t>geometric mean</a:t>
            </a:r>
            <a:r>
              <a:rPr lang="sr-Cyrl-CS" smtClean="0"/>
              <a:t>)</a:t>
            </a:r>
          </a:p>
          <a:p>
            <a:pPr lvl="1" eaLnBrk="1" hangingPunct="1"/>
            <a:r>
              <a:rPr lang="sr-Latn-CS" smtClean="0"/>
              <a:t>која је </a:t>
            </a:r>
            <a:r>
              <a:rPr lang="sr-Latn-CS" i="1" smtClean="0"/>
              <a:t>n</a:t>
            </a:r>
            <a:r>
              <a:rPr lang="sr-Cyrl-CS" smtClean="0"/>
              <a:t>-</a:t>
            </a:r>
            <a:r>
              <a:rPr lang="sr-Latn-CS" smtClean="0"/>
              <a:t>ти корен прои</a:t>
            </a:r>
            <a:r>
              <a:rPr lang="sr-Cyrl-CS" smtClean="0"/>
              <a:t>з</a:t>
            </a:r>
            <a:r>
              <a:rPr lang="sr-Latn-CS" smtClean="0"/>
              <a:t>вода посматрања</a:t>
            </a:r>
          </a:p>
          <a:p>
            <a:pPr eaLnBrk="1" hangingPunct="1"/>
            <a:endParaRPr lang="sr-Latn-CS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81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82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7114DE6-786A-4A64-9FB5-E9205148F035}" type="slidenum">
              <a:rPr lang="en-US"/>
              <a:pPr/>
              <a:t>32</a:t>
            </a:fld>
            <a:endParaRPr lang="en-US"/>
          </a:p>
        </p:txBody>
      </p:sp>
      <p:sp>
        <p:nvSpPr>
          <p:cNvPr id="8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82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Aко </a:t>
            </a:r>
            <a:r>
              <a:rPr lang="sr-Cyrl-CS" sz="2400" smtClean="0"/>
              <a:t>саберемо логаритме </a:t>
            </a:r>
            <a:r>
              <a:rPr lang="sr-Latn-CS" sz="2400" smtClean="0"/>
              <a:t>посматрања добијамо</a:t>
            </a:r>
            <a:r>
              <a:rPr lang="sr-Cyrl-CS" sz="2400" smtClean="0"/>
              <a:t> логаритам </a:t>
            </a:r>
            <a:r>
              <a:rPr lang="sr-Latn-CS" sz="2400" smtClean="0"/>
              <a:t>њихових производа</a:t>
            </a:r>
            <a:endParaRPr lang="sr-Cyrl-C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Aко </a:t>
            </a:r>
            <a:r>
              <a:rPr lang="sr-Cyrl-CS" sz="2400" smtClean="0"/>
              <a:t>одузмемо логаритме </a:t>
            </a:r>
            <a:r>
              <a:rPr lang="sr-Latn-CS" sz="2400" smtClean="0"/>
              <a:t>посматрања добијамо</a:t>
            </a:r>
            <a:r>
              <a:rPr lang="sr-Cyrl-CS" sz="2400" smtClean="0"/>
              <a:t> логаритам </a:t>
            </a:r>
            <a:r>
              <a:rPr lang="sr-Latn-CS" sz="2400" smtClean="0"/>
              <a:t>њихових </a:t>
            </a:r>
            <a:r>
              <a:rPr lang="sr-Cyrl-CS" sz="2400" smtClean="0"/>
              <a:t>количника</a:t>
            </a:r>
            <a:r>
              <a:rPr lang="sr-Latn-CS" sz="2400" smtClean="0"/>
              <a:t>. </a:t>
            </a:r>
            <a:endParaRPr lang="sr-Cyrl-C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Aко помножимо </a:t>
            </a:r>
            <a:r>
              <a:rPr lang="sr-Cyrl-CS" sz="2400" smtClean="0"/>
              <a:t>логаритам </a:t>
            </a:r>
            <a:r>
              <a:rPr lang="sr-Latn-CS" sz="2400" smtClean="0"/>
              <a:t>броја </a:t>
            </a:r>
            <a:r>
              <a:rPr lang="sr-Cyrl-CS" sz="2400" smtClean="0"/>
              <a:t>са </a:t>
            </a:r>
            <a:r>
              <a:rPr lang="sr-Latn-CS" sz="2400" smtClean="0"/>
              <a:t>другим бројем, добијамо </a:t>
            </a:r>
            <a:r>
              <a:rPr lang="sr-Cyrl-CS" sz="2400" smtClean="0"/>
              <a:t>логаритам </a:t>
            </a:r>
            <a:r>
              <a:rPr lang="sr-Latn-CS" sz="2400" smtClean="0"/>
              <a:t>првог </a:t>
            </a:r>
            <a:r>
              <a:rPr lang="sr-Cyrl-CS" sz="2400" smtClean="0"/>
              <a:t>броја </a:t>
            </a:r>
            <a:r>
              <a:rPr lang="sr-Latn-CS" sz="2400" smtClean="0"/>
              <a:t>подигнут </a:t>
            </a:r>
            <a:r>
              <a:rPr lang="sr-Cyrl-CS" sz="2400" smtClean="0"/>
              <a:t>на степен </a:t>
            </a:r>
            <a:r>
              <a:rPr lang="sr-Latn-CS" sz="2400" smtClean="0"/>
              <a:t>другог</a:t>
            </a:r>
            <a:r>
              <a:rPr lang="sr-Cyrl-CS" sz="2400" smtClean="0"/>
              <a:t> броја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smtClean="0"/>
          </a:p>
          <a:p>
            <a:pPr eaLnBrk="1" hangingPunct="1">
              <a:lnSpc>
                <a:spcPct val="90000"/>
              </a:lnSpc>
            </a:pPr>
            <a:r>
              <a:rPr lang="sr-Cyrl-CS" sz="2400" smtClean="0"/>
              <a:t>А</a:t>
            </a:r>
            <a:r>
              <a:rPr lang="sr-Latn-CS" sz="2400" smtClean="0"/>
              <a:t>ко поделимо </a:t>
            </a:r>
            <a:r>
              <a:rPr lang="sr-Cyrl-CS" sz="2400" smtClean="0"/>
              <a:t>логаритам </a:t>
            </a:r>
            <a:r>
              <a:rPr lang="sr-Latn-CS" sz="2400" smtClean="0"/>
              <a:t>са </a:t>
            </a:r>
            <a:r>
              <a:rPr lang="sr-Latn-CS" sz="2400" i="1" smtClean="0"/>
              <a:t>n</a:t>
            </a:r>
            <a:r>
              <a:rPr lang="sr-Latn-CS" sz="2400" smtClean="0"/>
              <a:t>, добијамо </a:t>
            </a:r>
            <a:r>
              <a:rPr lang="sr-Cyrl-CS" sz="2400" smtClean="0"/>
              <a:t>логаритам </a:t>
            </a:r>
            <a:r>
              <a:rPr lang="sr-Latn-CS" sz="2400" i="1" smtClean="0"/>
              <a:t>n</a:t>
            </a:r>
            <a:r>
              <a:rPr lang="sr-Cyrl-CS" sz="2400" smtClean="0"/>
              <a:t>-</a:t>
            </a:r>
            <a:r>
              <a:rPr lang="sr-Latn-CS" sz="2400" smtClean="0"/>
              <a:t>тог корена</a:t>
            </a:r>
            <a:endParaRPr lang="sr-Cyrl-CS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2400" smtClean="0"/>
          </a:p>
        </p:txBody>
      </p:sp>
      <p:sp>
        <p:nvSpPr>
          <p:cNvPr id="820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1136650" y="2273300"/>
          <a:ext cx="2835275" cy="385763"/>
        </p:xfrm>
        <a:graphic>
          <a:graphicData uri="http://schemas.openxmlformats.org/presentationml/2006/ole">
            <p:oleObj spid="_x0000_s8194" name="Equation" r:id="rId4" imgW="1397000" imgH="190500" progId="Equation.3">
              <p:embed/>
            </p:oleObj>
          </a:graphicData>
        </a:graphic>
      </p:graphicFrame>
      <p:sp>
        <p:nvSpPr>
          <p:cNvPr id="8204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5" name="Object 7"/>
          <p:cNvGraphicFramePr>
            <a:graphicFrameLocks noChangeAspect="1"/>
          </p:cNvGraphicFramePr>
          <p:nvPr/>
        </p:nvGraphicFramePr>
        <p:xfrm>
          <a:off x="1096963" y="3398838"/>
          <a:ext cx="2835275" cy="385762"/>
        </p:xfrm>
        <a:graphic>
          <a:graphicData uri="http://schemas.openxmlformats.org/presentationml/2006/ole">
            <p:oleObj spid="_x0000_s8195" name="Equation" r:id="rId5" imgW="1397000" imgH="190500" progId="Equation.3">
              <p:embed/>
            </p:oleObj>
          </a:graphicData>
        </a:graphic>
      </p:graphicFrame>
      <p:sp>
        <p:nvSpPr>
          <p:cNvPr id="8205" name="Rectangle 8"/>
          <p:cNvSpPr>
            <a:spLocks noChangeArrowheads="1"/>
          </p:cNvSpPr>
          <p:nvPr/>
        </p:nvSpPr>
        <p:spPr bwMode="auto">
          <a:xfrm>
            <a:off x="0" y="3319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6" name="Object 9"/>
          <p:cNvGraphicFramePr>
            <a:graphicFrameLocks noChangeAspect="1"/>
          </p:cNvGraphicFramePr>
          <p:nvPr/>
        </p:nvGraphicFramePr>
        <p:xfrm>
          <a:off x="1071563" y="4835525"/>
          <a:ext cx="2230437" cy="454025"/>
        </p:xfrm>
        <a:graphic>
          <a:graphicData uri="http://schemas.openxmlformats.org/presentationml/2006/ole">
            <p:oleObj spid="_x0000_s8196" name="Equation" r:id="rId6" imgW="1079032" imgH="215806" progId="Equation.3">
              <p:embed/>
            </p:oleObj>
          </a:graphicData>
        </a:graphic>
      </p:graphicFrame>
      <p:sp>
        <p:nvSpPr>
          <p:cNvPr id="8206" name="Rectangle 1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8197" name="Object 11"/>
          <p:cNvGraphicFramePr>
            <a:graphicFrameLocks noChangeAspect="1"/>
          </p:cNvGraphicFramePr>
          <p:nvPr/>
        </p:nvGraphicFramePr>
        <p:xfrm>
          <a:off x="1081088" y="5932488"/>
          <a:ext cx="2308225" cy="498475"/>
        </p:xfrm>
        <a:graphic>
          <a:graphicData uri="http://schemas.openxmlformats.org/presentationml/2006/ole">
            <p:oleObj spid="_x0000_s8197" name="Equation" r:id="rId7" imgW="1054100" imgH="2286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5DFC16-C711-4C4C-B037-5A5EC2A14C4E}" type="slidenum">
              <a:rPr lang="en-US"/>
              <a:pPr/>
              <a:t>33</a:t>
            </a:fld>
            <a:endParaRPr lang="en-US"/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Зато је </a:t>
            </a:r>
            <a:r>
              <a:rPr lang="sr-Cyrl-CS" smtClean="0"/>
              <a:t>средина </a:t>
            </a:r>
            <a:r>
              <a:rPr lang="sr-Latn-CS" smtClean="0"/>
              <a:t>лога</a:t>
            </a:r>
            <a:r>
              <a:rPr lang="sr-Cyrl-CS" smtClean="0"/>
              <a:t>ритама</a:t>
            </a:r>
            <a:r>
              <a:rPr lang="sr-Latn-CS" smtClean="0"/>
              <a:t>, </a:t>
            </a:r>
            <a:r>
              <a:rPr lang="sr-Cyrl-CS" smtClean="0"/>
              <a:t>логаритам </a:t>
            </a:r>
            <a:r>
              <a:rPr lang="sr-Latn-CS" smtClean="0"/>
              <a:t>геометријске </a:t>
            </a:r>
            <a:r>
              <a:rPr lang="sr-Cyrl-CS" smtClean="0"/>
              <a:t>средине</a:t>
            </a:r>
          </a:p>
          <a:p>
            <a:pPr eaLnBrk="1" hangingPunct="1"/>
            <a:r>
              <a:rPr lang="sr-Latn-CS" smtClean="0"/>
              <a:t>У</a:t>
            </a:r>
            <a:r>
              <a:rPr lang="sr-Cyrl-CS" smtClean="0"/>
              <a:t> </a:t>
            </a:r>
            <a:r>
              <a:rPr lang="sr-Latn-CS" smtClean="0"/>
              <a:t>трансформацији уназад, реципрочна трансформација такође производи </a:t>
            </a:r>
            <a:r>
              <a:rPr lang="sr-Cyrl-CS" smtClean="0"/>
              <a:t>средину </a:t>
            </a:r>
            <a:r>
              <a:rPr lang="sr-Latn-CS" smtClean="0"/>
              <a:t>посебног имена</a:t>
            </a:r>
            <a:endParaRPr lang="sr-Cyrl-CS" smtClean="0"/>
          </a:p>
          <a:p>
            <a:pPr lvl="1" eaLnBrk="1" hangingPunct="1"/>
            <a:r>
              <a:rPr lang="sr-Latn-CS" b="1" smtClean="0"/>
              <a:t>хармоничн</a:t>
            </a:r>
            <a:r>
              <a:rPr lang="sr-Cyrl-CS" b="1" smtClean="0"/>
              <a:t>у средину</a:t>
            </a:r>
            <a:r>
              <a:rPr lang="sr-Cyrl-CS" smtClean="0"/>
              <a:t> (</a:t>
            </a:r>
            <a:r>
              <a:rPr lang="sr-Latn-CS" b="1" smtClean="0"/>
              <a:t>harmonic mean</a:t>
            </a:r>
            <a:r>
              <a:rPr lang="sr-Cyrl-CS" smtClean="0"/>
              <a:t>)</a:t>
            </a:r>
            <a:r>
              <a:rPr lang="sr-Latn-CS" smtClean="0"/>
              <a:t>, реципрочн</a:t>
            </a:r>
            <a:r>
              <a:rPr lang="sr-Cyrl-CS" smtClean="0"/>
              <a:t>у </a:t>
            </a:r>
            <a:r>
              <a:rPr lang="sr-Latn-CS" smtClean="0"/>
              <a:t>вредност </a:t>
            </a:r>
            <a:r>
              <a:rPr lang="sr-Cyrl-CS" smtClean="0"/>
              <a:t>средине </a:t>
            </a:r>
            <a:r>
              <a:rPr lang="sr-Latn-CS" smtClean="0"/>
              <a:t>реципрочн</a:t>
            </a:r>
            <a:r>
              <a:rPr lang="sr-Cyrl-CS" smtClean="0"/>
              <a:t>их </a:t>
            </a:r>
            <a:r>
              <a:rPr lang="sr-Latn-CS" smtClean="0"/>
              <a:t>вредности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922ED47-B170-4D4C-9C4C-72057EBDA85E}" type="slidenum">
              <a:rPr lang="en-US"/>
              <a:pPr/>
              <a:t>34</a:t>
            </a:fld>
            <a:endParaRPr lang="en-US"/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/>
              <a:t>Геометријска </a:t>
            </a:r>
            <a:r>
              <a:rPr lang="sr-Cyrl-CS" sz="2800" smtClean="0"/>
              <a:t>средина </a:t>
            </a:r>
            <a:r>
              <a:rPr lang="sr-Latn-CS" sz="2800" smtClean="0"/>
              <a:t>је у оригиналним јединицама</a:t>
            </a:r>
            <a:endParaRPr lang="sr-Cyrl-CS" sz="28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Aко се триглицерид мери </a:t>
            </a:r>
            <a:r>
              <a:rPr lang="sr-Cyrl-CS" sz="2800" smtClean="0"/>
              <a:t>у </a:t>
            </a:r>
            <a:r>
              <a:rPr lang="sr-Latn-CS" sz="2800" smtClean="0"/>
              <a:t>ммол/литру </a:t>
            </a:r>
            <a:endParaRPr lang="sr-Cyrl-CS" sz="2800" smtClean="0"/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логаритам </a:t>
            </a:r>
            <a:r>
              <a:rPr lang="sr-Latn-CS" sz="2400" smtClean="0"/>
              <a:t>једн</a:t>
            </a:r>
            <a:r>
              <a:rPr lang="sr-Cyrl-CS" sz="2400" smtClean="0"/>
              <a:t>ог </a:t>
            </a:r>
            <a:r>
              <a:rPr lang="sr-Latn-CS" sz="2400" smtClean="0"/>
              <a:t>посматрања је </a:t>
            </a:r>
            <a:r>
              <a:rPr lang="sr-Cyrl-CS" sz="2400" smtClean="0"/>
              <a:t>логаритам </a:t>
            </a:r>
            <a:r>
              <a:rPr lang="sr-Latn-CS" sz="2400" smtClean="0"/>
              <a:t>мерења у ммол/литру. 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Сума </a:t>
            </a:r>
            <a:r>
              <a:rPr lang="sr-Latn-CS" sz="2800" i="1" smtClean="0"/>
              <a:t>n</a:t>
            </a:r>
            <a:r>
              <a:rPr lang="sr-Latn-CS" sz="2800" smtClean="0"/>
              <a:t> </a:t>
            </a:r>
            <a:r>
              <a:rPr lang="sr-Cyrl-CS" sz="2800" smtClean="0"/>
              <a:t>логаритама </a:t>
            </a:r>
            <a:r>
              <a:rPr lang="sr-Latn-CS" sz="2800" smtClean="0"/>
              <a:t>је </a:t>
            </a:r>
            <a:r>
              <a:rPr lang="sr-Cyrl-CS" sz="2800" smtClean="0"/>
              <a:t>логаритам </a:t>
            </a:r>
            <a:r>
              <a:rPr lang="sr-Latn-CS" sz="2800" smtClean="0"/>
              <a:t>производа </a:t>
            </a:r>
            <a:r>
              <a:rPr lang="sr-Latn-CS" sz="2800" i="1" smtClean="0"/>
              <a:t>n</a:t>
            </a:r>
            <a:r>
              <a:rPr lang="sr-Latn-CS" sz="2800" smtClean="0"/>
              <a:t> мерења у ммол/литру и то је </a:t>
            </a:r>
            <a:r>
              <a:rPr lang="sr-Cyrl-CS" sz="2800" smtClean="0"/>
              <a:t>логаритам </a:t>
            </a:r>
            <a:r>
              <a:rPr lang="sr-Latn-CS" sz="2800" smtClean="0"/>
              <a:t>мерења у ммол/литру до </a:t>
            </a:r>
            <a:r>
              <a:rPr lang="sr-Latn-CS" sz="2800" i="1" smtClean="0"/>
              <a:t>n</a:t>
            </a:r>
            <a:r>
              <a:rPr lang="sr-Cyrl-CS" sz="2800" smtClean="0"/>
              <a:t>-</a:t>
            </a:r>
            <a:r>
              <a:rPr lang="sr-Latn-CS" sz="2800" smtClean="0"/>
              <a:t>т</a:t>
            </a:r>
            <a:r>
              <a:rPr lang="sr-Cyrl-CS" sz="2800" smtClean="0"/>
              <a:t>ог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800" smtClean="0"/>
              <a:t>С</a:t>
            </a:r>
            <a:r>
              <a:rPr lang="sr-Latn-CS" sz="2800" smtClean="0"/>
              <a:t>тога</a:t>
            </a:r>
            <a:r>
              <a:rPr lang="sr-Cyrl-CS" sz="2800" smtClean="0"/>
              <a:t> је </a:t>
            </a:r>
            <a:r>
              <a:rPr lang="sr-Latn-CS" sz="2800" i="1" smtClean="0"/>
              <a:t>n</a:t>
            </a:r>
            <a:r>
              <a:rPr lang="sr-Cyrl-CS" sz="2800" smtClean="0"/>
              <a:t>-</a:t>
            </a:r>
            <a:r>
              <a:rPr lang="sr-Latn-CS" sz="2800" smtClean="0"/>
              <a:t>ти корен </a:t>
            </a:r>
            <a:r>
              <a:rPr lang="sr-Cyrl-CS" sz="2800" smtClean="0"/>
              <a:t>логаритам </a:t>
            </a:r>
            <a:r>
              <a:rPr lang="sr-Latn-CS" sz="2800" smtClean="0"/>
              <a:t>броја у ммол/литру</a:t>
            </a:r>
            <a:r>
              <a:rPr lang="sr-Cyrl-CS" sz="2800" smtClean="0"/>
              <a:t>, и </a:t>
            </a:r>
            <a:r>
              <a:rPr lang="sr-Latn-CS" sz="2800" smtClean="0"/>
              <a:t>антилог</a:t>
            </a:r>
            <a:r>
              <a:rPr lang="sr-Cyrl-CS" sz="2800" smtClean="0"/>
              <a:t>аритам </a:t>
            </a:r>
            <a:r>
              <a:rPr lang="sr-Latn-CS" sz="2800" smtClean="0"/>
              <a:t>је враћ</a:t>
            </a:r>
            <a:r>
              <a:rPr lang="sr-Cyrl-CS" sz="2800" smtClean="0"/>
              <a:t>е</a:t>
            </a:r>
            <a:r>
              <a:rPr lang="sr-Latn-CS" sz="2800" smtClean="0"/>
              <a:t>н </a:t>
            </a:r>
            <a:r>
              <a:rPr lang="sr-Cyrl-CS" sz="2800" smtClean="0"/>
              <a:t>назад </a:t>
            </a:r>
            <a:r>
              <a:rPr lang="sr-Latn-CS" sz="2800" smtClean="0"/>
              <a:t>у оригиналне јед</a:t>
            </a:r>
            <a:r>
              <a:rPr lang="sr-Cyrl-CS" sz="2800" smtClean="0"/>
              <a:t>и</a:t>
            </a:r>
            <a:r>
              <a:rPr lang="sr-Latn-CS" sz="2800" smtClean="0"/>
              <a:t>нице, </a:t>
            </a:r>
            <a:r>
              <a:rPr lang="sr-Cyrl-CS" sz="2800" smtClean="0"/>
              <a:t>у </a:t>
            </a:r>
            <a:r>
              <a:rPr lang="sr-Latn-CS" sz="2800" smtClean="0"/>
              <a:t>ммол/литру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922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2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F7513D-5382-4929-8F6B-C10E92CC3979}" type="slidenum">
              <a:rPr lang="en-US"/>
              <a:pPr/>
              <a:t>35</a:t>
            </a:fld>
            <a:endParaRPr lang="en-US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Међутим</a:t>
            </a:r>
            <a:r>
              <a:rPr lang="sr-Cyrl-CS" sz="2400" smtClean="0"/>
              <a:t>, а</a:t>
            </a:r>
            <a:r>
              <a:rPr lang="sr-Latn-CS" sz="2400" smtClean="0"/>
              <a:t>нтилог</a:t>
            </a:r>
            <a:r>
              <a:rPr lang="sr-Cyrl-CS" sz="2400" smtClean="0"/>
              <a:t>аритам </a:t>
            </a:r>
            <a:r>
              <a:rPr lang="sr-Latn-CS" sz="2400" smtClean="0"/>
              <a:t>стандардн</a:t>
            </a:r>
            <a:r>
              <a:rPr lang="sr-Cyrl-CS" sz="2400" smtClean="0"/>
              <a:t>ог</a:t>
            </a:r>
            <a:r>
              <a:rPr lang="sr-Latn-CS" sz="2400" smtClean="0"/>
              <a:t> одступања </a:t>
            </a:r>
            <a:r>
              <a:rPr lang="sr-Cyrl-CS" sz="2400" smtClean="0"/>
              <a:t>није мерен у </a:t>
            </a:r>
            <a:r>
              <a:rPr lang="sr-Latn-CS" sz="2400" smtClean="0"/>
              <a:t>оригиналним јединицама</a:t>
            </a:r>
            <a:endParaRPr lang="sr-Cyrl-CS" sz="2400" smtClean="0"/>
          </a:p>
          <a:p>
            <a:pPr eaLnBrk="1" hangingPunct="1"/>
            <a:r>
              <a:rPr lang="sr-Latn-CS" sz="2400" smtClean="0"/>
              <a:t>Да израчунамо стандардно одступање узимамо разлике између </a:t>
            </a:r>
            <a:r>
              <a:rPr lang="sr-Cyrl-CS" sz="2400" smtClean="0"/>
              <a:t>сваког логаритма </a:t>
            </a:r>
            <a:r>
              <a:rPr lang="sr-Latn-CS" sz="2400" smtClean="0"/>
              <a:t>посматрања и одузимамо </a:t>
            </a:r>
            <a:r>
              <a:rPr lang="sr-Cyrl-CS" sz="2400" smtClean="0"/>
              <a:t>логаритам </a:t>
            </a:r>
            <a:r>
              <a:rPr lang="sr-Latn-CS" sz="2400" smtClean="0"/>
              <a:t>геометријск</a:t>
            </a:r>
            <a:r>
              <a:rPr lang="sr-Cyrl-CS" sz="2400" smtClean="0"/>
              <a:t>е средине</a:t>
            </a:r>
          </a:p>
          <a:p>
            <a:pPr lvl="1" eaLnBrk="1" hangingPunct="1"/>
            <a:r>
              <a:rPr lang="sr-Latn-CS" sz="2000" smtClean="0"/>
              <a:t>користећи </a:t>
            </a:r>
            <a:r>
              <a:rPr lang="sr-Cyrl-CS" sz="2000" smtClean="0"/>
              <a:t>обично </a:t>
            </a:r>
            <a:r>
              <a:rPr lang="sr-Latn-CS" sz="2000" smtClean="0"/>
              <a:t>формулу </a:t>
            </a:r>
            <a:endParaRPr lang="sr-Cyrl-CS" sz="2000" smtClean="0"/>
          </a:p>
          <a:p>
            <a:pPr eaLnBrk="1" hangingPunct="1"/>
            <a:endParaRPr lang="sr-Cyrl-CS" sz="2000" smtClean="0"/>
          </a:p>
          <a:p>
            <a:pPr eaLnBrk="1" hangingPunct="1"/>
            <a:endParaRPr lang="sr-Cyrl-CS" sz="2400" smtClean="0"/>
          </a:p>
          <a:p>
            <a:pPr eaLnBrk="1" hangingPunct="1"/>
            <a:r>
              <a:rPr lang="sr-Latn-CS" sz="2400" smtClean="0"/>
              <a:t>Тако </a:t>
            </a:r>
            <a:r>
              <a:rPr lang="sr-Cyrl-CS" sz="2400" smtClean="0"/>
              <a:t>имамо </a:t>
            </a:r>
            <a:r>
              <a:rPr lang="sr-Latn-CS" sz="2400" smtClean="0"/>
              <a:t>разлику између </a:t>
            </a:r>
            <a:r>
              <a:rPr lang="sr-Cyrl-CS" sz="2400" smtClean="0"/>
              <a:t>логаритама </a:t>
            </a:r>
            <a:r>
              <a:rPr lang="sr-Latn-CS" sz="2400" smtClean="0"/>
              <a:t>два броја </a:t>
            </a:r>
            <a:r>
              <a:rPr lang="sr-Cyrl-CS" sz="2400" smtClean="0"/>
              <a:t>од </a:t>
            </a:r>
            <a:r>
              <a:rPr lang="sr-Latn-CS" sz="2400" smtClean="0"/>
              <a:t>који</a:t>
            </a:r>
            <a:r>
              <a:rPr lang="sr-Cyrl-CS" sz="2400" smtClean="0"/>
              <a:t>х </a:t>
            </a:r>
            <a:r>
              <a:rPr lang="sr-Latn-CS" sz="2400" smtClean="0"/>
              <a:t>је сваки измерен у ммол/литру, </a:t>
            </a:r>
            <a:r>
              <a:rPr lang="sr-Cyrl-CS" sz="2400" smtClean="0"/>
              <a:t>дајући логаритам </a:t>
            </a:r>
            <a:r>
              <a:rPr lang="sr-Latn-CS" sz="2400" smtClean="0"/>
              <a:t>њиховог количника </a:t>
            </a:r>
            <a:r>
              <a:rPr lang="sr-Cyrl-CS" sz="2400" smtClean="0"/>
              <a:t>ш</a:t>
            </a:r>
            <a:r>
              <a:rPr lang="sr-Latn-CS" sz="2400" smtClean="0"/>
              <a:t>то је </a:t>
            </a:r>
            <a:r>
              <a:rPr lang="sr-Cyrl-CS" sz="2400" smtClean="0"/>
              <a:t>логаритам </a:t>
            </a:r>
            <a:r>
              <a:rPr lang="sr-Latn-CS" sz="2400" smtClean="0"/>
              <a:t>чистог броја који нема димензију</a:t>
            </a:r>
          </a:p>
        </p:txBody>
      </p:sp>
      <p:sp>
        <p:nvSpPr>
          <p:cNvPr id="9224" name="Rectangle 4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1292225" y="3894138"/>
          <a:ext cx="2844800" cy="785812"/>
        </p:xfrm>
        <a:graphic>
          <a:graphicData uri="http://schemas.openxmlformats.org/presentationml/2006/ole">
            <p:oleObj spid="_x0000_s9218" name="Equation" r:id="rId4" imgW="1002865" imgH="279279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DC11572-A5E0-404F-B7E0-DE24214F6D1B}" type="slidenum">
              <a:rPr lang="en-US"/>
              <a:pPr/>
              <a:t>36</a:t>
            </a:fld>
            <a:endParaRPr lang="en-US"/>
          </a:p>
        </p:txBody>
      </p:sp>
      <p:sp>
        <p:nvSpPr>
          <p:cNvPr id="102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Особине Нормалне расподеле</a:t>
            </a:r>
            <a:endParaRPr lang="sr-Latn-CS" smtClean="0"/>
          </a:p>
        </p:txBody>
      </p:sp>
      <p:sp>
        <p:nvSpPr>
          <p:cNvPr id="102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2.5</a:t>
            </a:r>
            <a:r>
              <a:rPr lang="sr-Cyrl-CS" sz="2400" smtClean="0"/>
              <a:t>-</a:t>
            </a:r>
            <a:r>
              <a:rPr lang="sr-Latn-CS" sz="2400" smtClean="0"/>
              <a:t>ти центил на </a:t>
            </a:r>
            <a:r>
              <a:rPr lang="sr-Cyrl-CS" sz="2400" smtClean="0"/>
              <a:t>логаритамској </a:t>
            </a:r>
            <a:r>
              <a:rPr lang="sr-Latn-CS" sz="2400" smtClean="0"/>
              <a:t>скали је</a:t>
            </a:r>
            <a:endParaRPr lang="sr-Cyrl-CS" sz="2400" smtClean="0"/>
          </a:p>
          <a:p>
            <a:pPr eaLnBrk="1" hangingPunct="1"/>
            <a:endParaRPr lang="sr-Cyrl-CS" sz="2400" smtClean="0"/>
          </a:p>
          <a:p>
            <a:pPr eaLnBrk="1" hangingPunct="1"/>
            <a:r>
              <a:rPr lang="sr-Latn-CS" sz="2400" smtClean="0"/>
              <a:t>97.5</a:t>
            </a:r>
            <a:r>
              <a:rPr lang="sr-Cyrl-CS" sz="2400" smtClean="0"/>
              <a:t>-</a:t>
            </a:r>
            <a:r>
              <a:rPr lang="sr-Latn-CS" sz="2400" smtClean="0"/>
              <a:t>ти центил је</a:t>
            </a:r>
            <a:endParaRPr lang="sr-Cyrl-CS" sz="2400" smtClean="0"/>
          </a:p>
          <a:p>
            <a:pPr eaLnBrk="1" hangingPunct="1"/>
            <a:endParaRPr lang="sr-Cyrl-CS" sz="2400" smtClean="0"/>
          </a:p>
          <a:p>
            <a:pPr eaLnBrk="1" hangingPunct="1"/>
            <a:r>
              <a:rPr lang="sr-Latn-CS" sz="2400" smtClean="0"/>
              <a:t>Да </a:t>
            </a:r>
            <a:r>
              <a:rPr lang="sr-Cyrl-CS" sz="2400" smtClean="0"/>
              <a:t>би </a:t>
            </a:r>
            <a:r>
              <a:rPr lang="sr-Latn-CS" sz="2400" smtClean="0"/>
              <a:t>доби</a:t>
            </a:r>
            <a:r>
              <a:rPr lang="sr-Cyrl-CS" sz="2400" smtClean="0"/>
              <a:t>ли </a:t>
            </a:r>
            <a:r>
              <a:rPr lang="sr-Latn-CS" sz="2400" smtClean="0"/>
              <a:t>ово, узимамо </a:t>
            </a:r>
            <a:r>
              <a:rPr lang="sr-Cyrl-CS" sz="2400" smtClean="0"/>
              <a:t>логаритам </a:t>
            </a:r>
            <a:r>
              <a:rPr lang="sr-Latn-CS" sz="2400" smtClean="0"/>
              <a:t>не</a:t>
            </a:r>
            <a:r>
              <a:rPr lang="sr-Cyrl-CS" sz="2400" smtClean="0"/>
              <a:t>ч</a:t>
            </a:r>
            <a:r>
              <a:rPr lang="sr-Latn-CS" sz="2400" smtClean="0"/>
              <a:t>ега у ммол/литру и дода</a:t>
            </a:r>
            <a:r>
              <a:rPr lang="sr-Cyrl-CS" sz="2400" smtClean="0"/>
              <a:t>јемо </a:t>
            </a:r>
            <a:r>
              <a:rPr lang="sr-Latn-CS" sz="2400" smtClean="0"/>
              <a:t>или одуз</a:t>
            </a:r>
            <a:r>
              <a:rPr lang="sr-Cyrl-CS" sz="2400" smtClean="0"/>
              <a:t>имамо логаритам ч</a:t>
            </a:r>
            <a:r>
              <a:rPr lang="sr-Latn-CS" sz="2400" smtClean="0"/>
              <a:t>истог броја </a:t>
            </a:r>
            <a:endParaRPr lang="sr-Cyrl-CS" sz="2400" smtClean="0"/>
          </a:p>
          <a:p>
            <a:pPr lvl="1" eaLnBrk="1" hangingPunct="1"/>
            <a:r>
              <a:rPr lang="sr-Latn-CS" sz="2000" smtClean="0"/>
              <a:t>тако да још имамо </a:t>
            </a:r>
            <a:r>
              <a:rPr lang="sr-Cyrl-CS" sz="2000" smtClean="0"/>
              <a:t>логаритам </a:t>
            </a:r>
            <a:r>
              <a:rPr lang="sr-Latn-CS" sz="2000" smtClean="0"/>
              <a:t>нечега у ммол/литру</a:t>
            </a:r>
            <a:endParaRPr lang="sr-Cyrl-CS" sz="2000" smtClean="0"/>
          </a:p>
          <a:p>
            <a:pPr eaLnBrk="1" hangingPunct="1"/>
            <a:r>
              <a:rPr lang="sr-Latn-CS" sz="2400" smtClean="0"/>
              <a:t>Да бисмо се вратили </a:t>
            </a:r>
            <a:r>
              <a:rPr lang="sr-Cyrl-CS" sz="2400" smtClean="0"/>
              <a:t>назад </a:t>
            </a:r>
            <a:r>
              <a:rPr lang="sr-Latn-CS" sz="2400" smtClean="0"/>
              <a:t>на оригиналну скалу, </a:t>
            </a:r>
            <a:r>
              <a:rPr lang="sr-Cyrl-CS" sz="2400" smtClean="0"/>
              <a:t>изводимо </a:t>
            </a:r>
            <a:r>
              <a:rPr lang="sr-Latn-CS" sz="2400" smtClean="0"/>
              <a:t>антил</a:t>
            </a:r>
            <a:r>
              <a:rPr lang="sr-Cyrl-CS" sz="2400" smtClean="0"/>
              <a:t>огаритам </a:t>
            </a:r>
            <a:r>
              <a:rPr lang="sr-Latn-CS" sz="2400" smtClean="0"/>
              <a:t>да добијемо</a:t>
            </a:r>
            <a:r>
              <a:rPr lang="sr-Cyrl-CS" sz="2400" smtClean="0"/>
              <a:t> да је</a:t>
            </a:r>
            <a:r>
              <a:rPr lang="sr-Latn-CS" sz="2400" smtClean="0"/>
              <a:t> </a:t>
            </a:r>
            <a:endParaRPr lang="sr-Cyrl-CS" sz="2400" smtClean="0"/>
          </a:p>
          <a:p>
            <a:pPr lvl="1" eaLnBrk="1" hangingPunct="1"/>
            <a:r>
              <a:rPr lang="sr-Latn-CS" sz="2000" smtClean="0"/>
              <a:t>2.5</a:t>
            </a:r>
            <a:r>
              <a:rPr lang="sr-Cyrl-CS" sz="2000" smtClean="0"/>
              <a:t>-</a:t>
            </a:r>
            <a:r>
              <a:rPr lang="sr-Latn-CS" sz="2000" smtClean="0"/>
              <a:t>ти центил = 0.22 и 97.5</a:t>
            </a:r>
            <a:r>
              <a:rPr lang="sr-Cyrl-CS" sz="2000" smtClean="0"/>
              <a:t>-ти </a:t>
            </a:r>
            <a:r>
              <a:rPr lang="sr-Latn-CS" sz="2000" smtClean="0"/>
              <a:t>центил = 1.00 ммол/литру</a:t>
            </a: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874713" y="1997075"/>
          <a:ext cx="3754437" cy="401638"/>
        </p:xfrm>
        <a:graphic>
          <a:graphicData uri="http://schemas.openxmlformats.org/presentationml/2006/ole">
            <p:oleObj spid="_x0000_s10242" name="Equation" r:id="rId4" imgW="1511300" imgH="165100" progId="Equation.3">
              <p:embed/>
            </p:oleObj>
          </a:graphicData>
        </a:graphic>
      </p:graphicFrame>
      <p:sp>
        <p:nvSpPr>
          <p:cNvPr id="10250" name="Rectangle 6"/>
          <p:cNvSpPr>
            <a:spLocks noChangeArrowheads="1"/>
          </p:cNvSpPr>
          <p:nvPr/>
        </p:nvSpPr>
        <p:spPr bwMode="auto">
          <a:xfrm>
            <a:off x="0" y="3348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43" name="Object 7"/>
          <p:cNvGraphicFramePr>
            <a:graphicFrameLocks noChangeAspect="1"/>
          </p:cNvGraphicFramePr>
          <p:nvPr/>
        </p:nvGraphicFramePr>
        <p:xfrm>
          <a:off x="939800" y="2887663"/>
          <a:ext cx="3563938" cy="398462"/>
        </p:xfrm>
        <a:graphic>
          <a:graphicData uri="http://schemas.openxmlformats.org/presentationml/2006/ole">
            <p:oleObj spid="_x0000_s10243" name="Equation" r:id="rId5" imgW="1447172" imgH="165028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6BE5A6-D286-47F5-9609-5B0689EC6941}" type="slidenum">
              <a:rPr lang="en-US"/>
              <a:pPr/>
              <a:t>37</a:t>
            </a:fld>
            <a:endParaRPr lang="en-US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Нормални графикон (The Normal plot)</a:t>
            </a:r>
            <a:endParaRPr lang="sr-Latn-CS" sz="3600" smtClean="0"/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800" b="1" smtClean="0"/>
              <a:t>Нормални графикон</a:t>
            </a:r>
            <a:r>
              <a:rPr lang="sr-Cyrl-CS" sz="2800" smtClean="0"/>
              <a:t> (</a:t>
            </a:r>
            <a:r>
              <a:rPr lang="sr-Latn-CS" sz="2800" b="1" smtClean="0"/>
              <a:t>Normal plot</a:t>
            </a:r>
            <a:r>
              <a:rPr lang="sr-Cyrl-CS" sz="2800" smtClean="0"/>
              <a:t>)</a:t>
            </a:r>
            <a:r>
              <a:rPr lang="sr-Latn-CS" sz="2800" smtClean="0"/>
              <a:t> је </a:t>
            </a:r>
            <a:r>
              <a:rPr lang="sr-Cyrl-CS" sz="2800" smtClean="0"/>
              <a:t>г</a:t>
            </a:r>
            <a:r>
              <a:rPr lang="sr-Latn-CS" sz="2800" smtClean="0"/>
              <a:t>рафички метод који се примењује тако</a:t>
            </a:r>
            <a:endParaRPr lang="sr-Cyrl-CS" sz="2800" smtClean="0"/>
          </a:p>
          <a:p>
            <a:pPr lvl="1" eaLnBrk="1" hangingPunct="1"/>
            <a:r>
              <a:rPr lang="sr-Latn-CS" sz="2400" smtClean="0"/>
              <a:t>што узмемо обичан графички папир и табелу Нормалне расподеле, са специјално одштампаним папиром Нормалне вероватноће, </a:t>
            </a:r>
            <a:endParaRPr lang="sr-Cyrl-CS" sz="2400" smtClean="0"/>
          </a:p>
          <a:p>
            <a:pPr lvl="1" eaLnBrk="1" hangingPunct="1"/>
            <a:r>
              <a:rPr lang="sr-Latn-CS" sz="2400" smtClean="0"/>
              <a:t>или јо</a:t>
            </a:r>
            <a:r>
              <a:rPr lang="sr-Cyrl-CS" sz="2400" smtClean="0"/>
              <a:t>ш </a:t>
            </a:r>
            <a:r>
              <a:rPr lang="sr-Latn-CS" sz="2400" smtClean="0"/>
              <a:t>лакше, ако корист</a:t>
            </a:r>
            <a:r>
              <a:rPr lang="sr-Cyrl-CS" sz="2400" smtClean="0"/>
              <a:t>и</a:t>
            </a:r>
            <a:r>
              <a:rPr lang="sr-Latn-CS" sz="2400" smtClean="0"/>
              <a:t>мо </a:t>
            </a:r>
            <a:r>
              <a:rPr lang="sr-Cyrl-CS" sz="2400" smtClean="0"/>
              <a:t>рачунар</a:t>
            </a:r>
          </a:p>
          <a:p>
            <a:pPr eaLnBrk="1" hangingPunct="1"/>
            <a:r>
              <a:rPr lang="sr-Latn-CS" sz="2800" smtClean="0"/>
              <a:t>Mетода Нормалног графикона може се користити да се испита Нормална претпоставка у узорцима било које величине</a:t>
            </a:r>
            <a:endParaRPr lang="sr-Cyrl-CS" sz="2800" smtClean="0"/>
          </a:p>
          <a:p>
            <a:pPr lvl="1" eaLnBrk="1" hangingPunct="1"/>
            <a:r>
              <a:rPr lang="sr-Latn-CS" sz="2400" smtClean="0"/>
              <a:t>веома је корисна да се користи као провера кад</a:t>
            </a:r>
            <a:r>
              <a:rPr lang="sr-Cyrl-CS" sz="2400" smtClean="0"/>
              <a:t>а </a:t>
            </a:r>
            <a:r>
              <a:rPr lang="sr-Latn-CS" sz="2400" smtClean="0"/>
              <a:t>се користе методе како што су </a:t>
            </a:r>
            <a:r>
              <a:rPr lang="sr-Latn-CS" sz="2400" i="1" smtClean="0"/>
              <a:t>t</a:t>
            </a:r>
            <a:r>
              <a:rPr lang="sr-Latn-CS" sz="2400" smtClean="0"/>
              <a:t> методе расподеле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CD018CB-169C-4873-91E2-DC9A2F73D1E9}" type="slidenum">
              <a:rPr lang="en-US"/>
              <a:pPr/>
              <a:t>38</a:t>
            </a:fld>
            <a:endParaRPr lang="en-US"/>
          </a:p>
        </p:txBody>
      </p:sp>
      <p:sp>
        <p:nvSpPr>
          <p:cNvPr id="112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112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Нормални графикон је графикон расподеле кумулативне учесталости података према расподели кумулативне учесталости за Нормалну расподелу</a:t>
            </a:r>
            <a:endParaRPr lang="sr-Cyrl-CS" sz="2600" smtClean="0"/>
          </a:p>
          <a:p>
            <a:pPr eaLnBrk="1" hangingPunct="1"/>
            <a:r>
              <a:rPr lang="sr-Latn-CS" sz="2600" smtClean="0"/>
              <a:t>Прво поређамо податке од најнижих до највиших</a:t>
            </a:r>
            <a:endParaRPr lang="sr-Cyrl-CS" sz="2600" smtClean="0"/>
          </a:p>
          <a:p>
            <a:pPr eaLnBrk="1" hangingPunct="1"/>
            <a:r>
              <a:rPr lang="sr-Latn-CS" sz="2600" smtClean="0"/>
              <a:t>За сваку </a:t>
            </a:r>
            <a:r>
              <a:rPr lang="sr-Cyrl-CS" sz="2600" smtClean="0"/>
              <a:t>уређено посматрање </a:t>
            </a:r>
            <a:r>
              <a:rPr lang="sr-Latn-CS" sz="2600" smtClean="0"/>
              <a:t>на</a:t>
            </a:r>
            <a:r>
              <a:rPr lang="sr-Cyrl-CS" sz="2600" smtClean="0"/>
              <a:t>лазимо </a:t>
            </a:r>
            <a:r>
              <a:rPr lang="sr-Latn-CS" sz="2600" smtClean="0"/>
              <a:t>очекивану вредност посматрања ако су подаци пратили Стандард</a:t>
            </a:r>
            <a:r>
              <a:rPr lang="sr-Cyrl-CS" sz="2600" smtClean="0"/>
              <a:t>изовану </a:t>
            </a:r>
            <a:r>
              <a:rPr lang="sr-Latn-CS" sz="2600" smtClean="0"/>
              <a:t>Нормалну расподелу</a:t>
            </a:r>
            <a:endParaRPr lang="sr-Cyrl-CS" sz="2600" smtClean="0"/>
          </a:p>
          <a:p>
            <a:pPr eaLnBrk="1" hangingPunct="1"/>
            <a:r>
              <a:rPr lang="sr-Cyrl-CS" sz="2600" smtClean="0"/>
              <a:t>Користићемо једначину</a:t>
            </a:r>
          </a:p>
          <a:p>
            <a:pPr eaLnBrk="1" hangingPunct="1"/>
            <a:r>
              <a:rPr lang="sr-Latn-CS" sz="2600" smtClean="0"/>
              <a:t>Неке књиге и програми користе </a:t>
            </a:r>
          </a:p>
        </p:txBody>
      </p:sp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4645025" y="5011738"/>
          <a:ext cx="2054225" cy="428625"/>
        </p:xfrm>
        <a:graphic>
          <a:graphicData uri="http://schemas.openxmlformats.org/presentationml/2006/ole">
            <p:oleObj spid="_x0000_s11266" name="Equation" r:id="rId4" imgW="914400" imgH="190500" progId="Equation.3">
              <p:embed/>
            </p:oleObj>
          </a:graphicData>
        </a:graphic>
      </p:graphicFrame>
      <p:sp>
        <p:nvSpPr>
          <p:cNvPr id="11274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/>
        </p:nvGraphicFramePr>
        <p:xfrm>
          <a:off x="5773738" y="5449888"/>
          <a:ext cx="2103437" cy="477837"/>
        </p:xfrm>
        <a:graphic>
          <a:graphicData uri="http://schemas.openxmlformats.org/presentationml/2006/ole">
            <p:oleObj spid="_x0000_s11267" name="Equation" r:id="rId5" imgW="838200" imgH="1905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0D7BD8-9DC5-442A-A1F8-B2C28344BAC6}" type="slidenum">
              <a:rPr lang="en-US"/>
              <a:pPr/>
              <a:t>39</a:t>
            </a:fld>
            <a:endParaRPr lang="en-US"/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9900" y="1504950"/>
            <a:ext cx="8229600" cy="4725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CS" sz="2400" smtClean="0"/>
              <a:t>Из табеле Нормалне расподеле налазимо вредности од </a:t>
            </a:r>
            <a:r>
              <a:rPr lang="sr-Latn-CS" sz="2400" i="1" smtClean="0"/>
              <a:t>z</a:t>
            </a:r>
            <a:r>
              <a:rPr lang="sr-Latn-CS" sz="2400" smtClean="0"/>
              <a:t> које одговарају </a:t>
            </a:r>
            <a:r>
              <a:rPr lang="sr-Latn-CS" sz="2400" smtClean="0">
                <a:latin typeface="Symbol" pitchFamily="18" charset="2"/>
              </a:rPr>
              <a:t>f</a:t>
            </a:r>
            <a:r>
              <a:rPr lang="sr-Latn-CS" sz="2400" smtClean="0"/>
              <a:t>(</a:t>
            </a:r>
            <a:r>
              <a:rPr lang="sr-Latn-CS" sz="2400" i="1" smtClean="0"/>
              <a:t>z</a:t>
            </a:r>
            <a:r>
              <a:rPr lang="sr-Latn-CS" sz="2400" smtClean="0"/>
              <a:t>) = 0.5/</a:t>
            </a:r>
            <a:r>
              <a:rPr lang="sr-Latn-CS" sz="2400" i="1" smtClean="0"/>
              <a:t>n</a:t>
            </a:r>
            <a:r>
              <a:rPr lang="sr-Latn-CS" sz="2400" smtClean="0"/>
              <a:t>, 1.5/</a:t>
            </a:r>
            <a:r>
              <a:rPr lang="sr-Latn-CS" sz="2400" i="1" smtClean="0"/>
              <a:t>n</a:t>
            </a:r>
            <a:r>
              <a:rPr lang="sr-Latn-CS" sz="2400" smtClean="0"/>
              <a:t>, итд.</a:t>
            </a:r>
            <a:endParaRPr lang="sr-Cyrl-CS" sz="24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За 5 тачака, на пример, имамо </a:t>
            </a:r>
            <a:r>
              <a:rPr lang="sr-Latn-CS" sz="2400" smtClean="0">
                <a:latin typeface="Symbol" pitchFamily="18" charset="2"/>
              </a:rPr>
              <a:t>f</a:t>
            </a:r>
            <a:r>
              <a:rPr lang="sr-Latn-CS" sz="2400" smtClean="0"/>
              <a:t>(</a:t>
            </a:r>
            <a:r>
              <a:rPr lang="sr-Latn-CS" sz="2400" i="1" smtClean="0"/>
              <a:t>z</a:t>
            </a:r>
            <a:r>
              <a:rPr lang="sr-Latn-CS" sz="2400" smtClean="0"/>
              <a:t>) = 0.1, 0.3, 0.5, 0.7 и 0.9. и </a:t>
            </a:r>
            <a:r>
              <a:rPr lang="sr-Latn-CS" sz="2400" i="1" smtClean="0"/>
              <a:t>z</a:t>
            </a:r>
            <a:r>
              <a:rPr lang="sr-Latn-CS" sz="2400" smtClean="0"/>
              <a:t> = -1.3, -0.5, 0, 0.5 и 1.3</a:t>
            </a:r>
            <a:endParaRPr lang="sr-Cyrl-CS" sz="2400" smtClean="0"/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/>
              <a:t>Ово су тачке Стандард</a:t>
            </a:r>
            <a:r>
              <a:rPr lang="sr-Cyrl-CS" sz="2000" smtClean="0"/>
              <a:t>изоване </a:t>
            </a:r>
            <a:r>
              <a:rPr lang="sr-Latn-CS" sz="2000" smtClean="0"/>
              <a:t>Нормалне расподеле које одговарају прикупљеним подацима. </a:t>
            </a:r>
            <a:endParaRPr lang="sr-Cyrl-CS" sz="2000" smtClean="0"/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Aко су прикупљени подаци из Нормалне расподеле где је </a:t>
            </a:r>
            <a:r>
              <a:rPr lang="sr-Cyrl-CS" sz="2400" smtClean="0"/>
              <a:t>средина </a:t>
            </a:r>
            <a:r>
              <a:rPr lang="sr-Latn-CS" sz="2400" smtClean="0"/>
              <a:t>µ и варијанса </a:t>
            </a:r>
            <a:r>
              <a:rPr lang="sr-Latn-CS" sz="2400" smtClean="0">
                <a:sym typeface="Symbol" pitchFamily="18" charset="2"/>
              </a:rPr>
              <a:t></a:t>
            </a:r>
            <a:r>
              <a:rPr lang="sr-Latn-CS" sz="2400" baseline="30000" smtClean="0"/>
              <a:t>2</a:t>
            </a:r>
            <a:r>
              <a:rPr lang="sr-Latn-CS" sz="2400" smtClean="0"/>
              <a:t>, добијена тачка треба да је једнака </a:t>
            </a:r>
            <a:r>
              <a:rPr lang="sr-Latn-CS" sz="2400" smtClean="0">
                <a:sym typeface="Symbol" pitchFamily="18" charset="2"/>
              </a:rPr>
              <a:t></a:t>
            </a:r>
            <a:r>
              <a:rPr lang="sr-Latn-CS" sz="2400" smtClean="0"/>
              <a:t>(</a:t>
            </a:r>
            <a:r>
              <a:rPr lang="sr-Latn-CS" sz="2400" i="1" smtClean="0"/>
              <a:t>z)</a:t>
            </a:r>
            <a:r>
              <a:rPr lang="sr-Latn-CS" sz="2400" smtClean="0"/>
              <a:t> + µ</a:t>
            </a:r>
            <a:endParaRPr lang="sr-Cyrl-CS" sz="2400" smtClean="0"/>
          </a:p>
          <a:p>
            <a:pPr lvl="1" eaLnBrk="1" hangingPunct="1">
              <a:lnSpc>
                <a:spcPct val="80000"/>
              </a:lnSpc>
            </a:pPr>
            <a:r>
              <a:rPr lang="sr-Latn-CS" sz="2000" smtClean="0"/>
              <a:t>где је </a:t>
            </a:r>
            <a:r>
              <a:rPr lang="sr-Latn-CS" sz="2000" i="1" smtClean="0"/>
              <a:t>z</a:t>
            </a:r>
            <a:r>
              <a:rPr lang="sr-Latn-CS" sz="2000" smtClean="0"/>
              <a:t> одговарају</a:t>
            </a:r>
            <a:r>
              <a:rPr lang="sr-Cyrl-CS" sz="2000" smtClean="0"/>
              <a:t>ћ</a:t>
            </a:r>
            <a:r>
              <a:rPr lang="sr-Latn-CS" sz="2000" smtClean="0"/>
              <a:t>а тачка Стандард</a:t>
            </a:r>
            <a:r>
              <a:rPr lang="sr-Cyrl-CS" sz="2000" smtClean="0"/>
              <a:t>изоване </a:t>
            </a:r>
            <a:r>
              <a:rPr lang="sr-Latn-CS" sz="2000" smtClean="0"/>
              <a:t>Нормалн</a:t>
            </a:r>
            <a:r>
              <a:rPr lang="sr-Cyrl-CS" sz="2000" smtClean="0"/>
              <a:t>е </a:t>
            </a:r>
            <a:r>
              <a:rPr lang="sr-Latn-CS" sz="2000" smtClean="0"/>
              <a:t>расподел</a:t>
            </a:r>
            <a:r>
              <a:rPr lang="sr-Cyrl-CS" sz="2000" smtClean="0"/>
              <a:t>е</a:t>
            </a:r>
          </a:p>
          <a:p>
            <a:pPr eaLnBrk="1" hangingPunct="1">
              <a:lnSpc>
                <a:spcPct val="80000"/>
              </a:lnSpc>
            </a:pPr>
            <a:r>
              <a:rPr lang="sr-Latn-CS" sz="2400" smtClean="0"/>
              <a:t>Aко ставимо у графикон Стандардне Нормалне та</a:t>
            </a:r>
            <a:r>
              <a:rPr lang="sr-Cyrl-CS" sz="2400" smtClean="0"/>
              <a:t>ч</a:t>
            </a:r>
            <a:r>
              <a:rPr lang="sr-Latn-CS" sz="2400" smtClean="0"/>
              <a:t>ке према добијеним вредностима</a:t>
            </a:r>
            <a:r>
              <a:rPr lang="sr-Cyrl-CS" sz="2400" smtClean="0"/>
              <a:t>, </a:t>
            </a:r>
            <a:r>
              <a:rPr lang="sr-Latn-CS" sz="2400" smtClean="0"/>
              <a:t>треба да добијемо нешто слично правој линији</a:t>
            </a:r>
            <a:endParaRPr lang="sr-Cyrl-CS" sz="24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2DE0F9C-C2DC-432A-8C1F-4BFCB8D8072D}" type="slidenum">
              <a:rPr lang="en-US"/>
              <a:pPr/>
              <a:t>4</a:t>
            </a:fld>
            <a:endParaRPr lang="en-US"/>
          </a:p>
        </p:txBody>
      </p:sp>
      <p:sp>
        <p:nvSpPr>
          <p:cNvPr id="225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Хистограм који показује густину релативне учесталости 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2535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825" y="1436688"/>
            <a:ext cx="655320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22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2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B8A636-7256-4055-81FD-900A58386BA9}" type="slidenum">
              <a:rPr lang="en-US"/>
              <a:pPr/>
              <a:t>40</a:t>
            </a:fld>
            <a:endParaRPr lang="en-US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800" smtClean="0"/>
              <a:t>Jедначину ове линије можемо написати као </a:t>
            </a:r>
            <a:r>
              <a:rPr lang="sr-Latn-CS" sz="2800" smtClean="0">
                <a:sym typeface="Symbol" pitchFamily="18" charset="2"/>
              </a:rPr>
              <a:t></a:t>
            </a:r>
            <a:r>
              <a:rPr lang="sr-Latn-CS" sz="2800" smtClean="0"/>
              <a:t>(</a:t>
            </a:r>
            <a:r>
              <a:rPr lang="sr-Latn-CS" sz="2800" i="1" smtClean="0"/>
              <a:t>z)</a:t>
            </a:r>
            <a:r>
              <a:rPr lang="sr-Latn-CS" sz="2800" smtClean="0"/>
              <a:t> + µ = </a:t>
            </a:r>
            <a:r>
              <a:rPr lang="sr-Latn-CS" sz="2800" i="1" smtClean="0"/>
              <a:t>x</a:t>
            </a:r>
            <a:endParaRPr lang="sr-Cyrl-CS" sz="2800" smtClean="0"/>
          </a:p>
          <a:p>
            <a:pPr lvl="1" eaLnBrk="1" hangingPunct="1"/>
            <a:r>
              <a:rPr lang="sr-Latn-CS" sz="2400" smtClean="0"/>
              <a:t>где је </a:t>
            </a:r>
            <a:r>
              <a:rPr lang="sr-Latn-CS" sz="2400" i="1" smtClean="0"/>
              <a:t>x</a:t>
            </a:r>
            <a:r>
              <a:rPr lang="sr-Latn-CS" sz="2400" smtClean="0"/>
              <a:t> посматрана променљива и </a:t>
            </a:r>
            <a:r>
              <a:rPr lang="sr-Latn-CS" sz="2400" i="1" smtClean="0"/>
              <a:t>z</a:t>
            </a:r>
            <a:r>
              <a:rPr lang="sr-Latn-CS" sz="2400" smtClean="0"/>
              <a:t> одговарајући квантил Стандард</a:t>
            </a:r>
            <a:r>
              <a:rPr lang="sr-Cyrl-CS" sz="2400" smtClean="0"/>
              <a:t>н</a:t>
            </a:r>
            <a:r>
              <a:rPr lang="sr-Latn-CS" sz="2400" smtClean="0"/>
              <a:t>е Нормалне расподеле</a:t>
            </a:r>
          </a:p>
          <a:p>
            <a:pPr eaLnBrk="1" hangingPunct="1"/>
            <a:r>
              <a:rPr lang="sr-Latn-CS" sz="2800" smtClean="0"/>
              <a:t>Ово можемо </a:t>
            </a:r>
            <a:r>
              <a:rPr lang="sr-Cyrl-CS" sz="2800" smtClean="0"/>
              <a:t>на</a:t>
            </a:r>
            <a:r>
              <a:rPr lang="sr-Latn-CS" sz="2800" smtClean="0"/>
              <a:t>писати као</a:t>
            </a:r>
            <a:endParaRPr lang="sr-Cyrl-CS" sz="2800" smtClean="0"/>
          </a:p>
          <a:p>
            <a:pPr eaLnBrk="1" hangingPunct="1"/>
            <a:endParaRPr lang="sr-Cyrl-CS" sz="2800" smtClean="0"/>
          </a:p>
          <a:p>
            <a:pPr eaLnBrk="1" hangingPunct="1"/>
            <a:endParaRPr lang="sr-Cyrl-CS" sz="2800" smtClean="0"/>
          </a:p>
          <a:p>
            <a:pPr eaLnBrk="1" hangingPunct="1"/>
            <a:r>
              <a:rPr lang="sr-Latn-CS" sz="2800" smtClean="0"/>
              <a:t>које пролази кроз тачку која је означена као (µ, 0) и има нагиб 1/σ </a:t>
            </a:r>
          </a:p>
        </p:txBody>
      </p:sp>
      <p:sp>
        <p:nvSpPr>
          <p:cNvPr id="12296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1368425" y="3803650"/>
          <a:ext cx="1658938" cy="947738"/>
        </p:xfrm>
        <a:graphic>
          <a:graphicData uri="http://schemas.openxmlformats.org/presentationml/2006/ole">
            <p:oleObj spid="_x0000_s12290" name="Equation" r:id="rId4" imgW="596900" imgH="342900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DA0C8E-AC64-4526-A350-1C79EF0FCB85}" type="slidenum">
              <a:rPr lang="en-US"/>
              <a:pPr/>
              <a:t>41</a:t>
            </a:fld>
            <a:endParaRPr lang="en-US"/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481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mtClean="0"/>
              <a:t>Aко подаци нису из Нормалне расподеле нећемо добити равну линију, него неку врсту криве</a:t>
            </a:r>
            <a:endParaRPr lang="sr-Cyrl-CS" smtClean="0"/>
          </a:p>
          <a:p>
            <a:pPr eaLnBrk="1" hangingPunct="1">
              <a:lnSpc>
                <a:spcPct val="90000"/>
              </a:lnSpc>
            </a:pPr>
            <a:r>
              <a:rPr lang="sr-Latn-CS" smtClean="0"/>
              <a:t>Зато што у графикон</a:t>
            </a:r>
            <a:r>
              <a:rPr lang="sr-Cyrl-CS" smtClean="0"/>
              <a:t>у </a:t>
            </a:r>
            <a:r>
              <a:rPr lang="sr-Latn-CS" smtClean="0"/>
              <a:t>цртамо квантиле расподеле учесталости коју посматрамо наспрам одговарајућих квантила теоријске (овде Нормалне) расподеле, </a:t>
            </a:r>
            <a:endParaRPr lang="sr-Cyrl-CS" smtClean="0"/>
          </a:p>
          <a:p>
            <a:pPr lvl="1" eaLnBrk="1" hangingPunct="1">
              <a:lnSpc>
                <a:spcPct val="90000"/>
              </a:lnSpc>
            </a:pPr>
            <a:r>
              <a:rPr lang="sr-Latn-CS" smtClean="0"/>
              <a:t>ово се јо</a:t>
            </a:r>
            <a:r>
              <a:rPr lang="sr-Cyrl-CS" smtClean="0"/>
              <a:t>ш </a:t>
            </a:r>
            <a:r>
              <a:rPr lang="sr-Latn-CS" smtClean="0"/>
              <a:t>зове </a:t>
            </a:r>
            <a:r>
              <a:rPr lang="sr-Latn-CS" b="1" smtClean="0"/>
              <a:t>квантил-квантил графикон</a:t>
            </a:r>
            <a:r>
              <a:rPr lang="sr-Cyrl-CS" smtClean="0"/>
              <a:t> (</a:t>
            </a:r>
            <a:r>
              <a:rPr lang="sr-Latn-CS" b="1" smtClean="0"/>
              <a:t>quantile-quantile plot</a:t>
            </a:r>
            <a:r>
              <a:rPr lang="sr-Cyrl-CS" smtClean="0"/>
              <a:t>)</a:t>
            </a:r>
            <a:r>
              <a:rPr lang="sr-Latn-CS" smtClean="0"/>
              <a:t>, или</a:t>
            </a:r>
            <a:endParaRPr lang="sr-Cyrl-CS" smtClean="0"/>
          </a:p>
          <a:p>
            <a:pPr lvl="1" eaLnBrk="1" hangingPunct="1">
              <a:lnSpc>
                <a:spcPct val="90000"/>
              </a:lnSpc>
            </a:pPr>
            <a:r>
              <a:rPr lang="sr-Latn-CS" b="1" smtClean="0"/>
              <a:t>q-q графикон</a:t>
            </a:r>
            <a:r>
              <a:rPr lang="sr-Cyrl-CS" smtClean="0"/>
              <a:t> (</a:t>
            </a:r>
            <a:r>
              <a:rPr lang="sr-Latn-CS" b="1" smtClean="0"/>
              <a:t>q-q plot</a:t>
            </a:r>
            <a:r>
              <a:rPr lang="sr-Cyrl-CS" smtClean="0"/>
              <a:t>)</a:t>
            </a:r>
            <a:r>
              <a:rPr lang="sr-Latn-CS" smtClean="0"/>
              <a:t>. 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33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33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169D34-B0D8-4540-AD35-B23AFF11B7E5}" type="slidenum">
              <a:rPr lang="en-US"/>
              <a:pPr/>
              <a:t>42</a:t>
            </a:fld>
            <a:endParaRPr lang="en-US"/>
          </a:p>
        </p:txBody>
      </p:sp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Витамин D измерен у крви 26 здравих мушкараца</a:t>
            </a:r>
            <a:r>
              <a:rPr lang="sr-Latn-CS" sz="3600" smtClean="0"/>
              <a:t> </a:t>
            </a:r>
          </a:p>
        </p:txBody>
      </p:sp>
      <p:graphicFrame>
        <p:nvGraphicFramePr>
          <p:cNvPr id="13314" name="Object 3"/>
          <p:cNvGraphicFramePr>
            <a:graphicFrameLocks noChangeAspect="1"/>
          </p:cNvGraphicFramePr>
          <p:nvPr>
            <p:ph idx="1"/>
          </p:nvPr>
        </p:nvGraphicFramePr>
        <p:xfrm>
          <a:off x="576263" y="1939925"/>
          <a:ext cx="8067675" cy="3411538"/>
        </p:xfrm>
        <a:graphic>
          <a:graphicData uri="http://schemas.openxmlformats.org/presentationml/2006/ole">
            <p:oleObj spid="_x0000_s13314" name="Document" r:id="rId4" imgW="5919056" imgH="1713888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434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434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F062AB-B4C2-4584-941F-9EB23C742F57}" type="slidenum">
              <a:rPr lang="en-US"/>
              <a:pPr/>
              <a:t>43</a:t>
            </a:fld>
            <a:endParaRPr lang="en-US"/>
          </a:p>
        </p:txBody>
      </p:sp>
      <p:sp>
        <p:nvSpPr>
          <p:cNvPr id="143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3600" smtClean="0"/>
              <a:t>Прорачун Н</a:t>
            </a:r>
            <a:r>
              <a:rPr lang="sr-Latn-CS" sz="3600" smtClean="0"/>
              <a:t>ормалн</a:t>
            </a:r>
            <a:r>
              <a:rPr lang="sr-Cyrl-CS" sz="3600" smtClean="0"/>
              <a:t>ог </a:t>
            </a:r>
            <a:r>
              <a:rPr lang="sr-Latn-CS" sz="3600" smtClean="0"/>
              <a:t>графикон</a:t>
            </a:r>
            <a:r>
              <a:rPr lang="sr-Cyrl-CS" sz="3600" smtClean="0"/>
              <a:t>а </a:t>
            </a:r>
            <a:r>
              <a:rPr lang="sr-Latn-CS" sz="3600" smtClean="0"/>
              <a:t>за податке о витамину D </a:t>
            </a: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>
            <p:ph idx="1"/>
          </p:nvPr>
        </p:nvGraphicFramePr>
        <p:xfrm>
          <a:off x="2254250" y="1360488"/>
          <a:ext cx="4614863" cy="5046662"/>
        </p:xfrm>
        <a:graphic>
          <a:graphicData uri="http://schemas.openxmlformats.org/presentationml/2006/ole">
            <p:oleObj spid="_x0000_s14338" name="Document" r:id="rId4" imgW="6077641" imgH="6850872" progId="Word.Document.8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491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91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966D4C-D885-4C44-BC5E-9867F5034732}" type="slidenum">
              <a:rPr lang="en-US"/>
              <a:pPr/>
              <a:t>44</a:t>
            </a:fld>
            <a:endParaRPr lang="en-US"/>
          </a:p>
        </p:txBody>
      </p:sp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Ниво витамина D у крви и log10 витамина D за 26 нормалних му</a:t>
            </a:r>
            <a:r>
              <a:rPr lang="sr-Cyrl-CS" sz="2600" smtClean="0"/>
              <a:t>ш</a:t>
            </a:r>
            <a:r>
              <a:rPr lang="sr-Latn-CS" sz="2600" smtClean="0"/>
              <a:t>караца, са Нормалним графикон</a:t>
            </a:r>
            <a:r>
              <a:rPr lang="sr-Cyrl-CS" sz="2600" smtClean="0"/>
              <a:t>има</a:t>
            </a:r>
            <a:r>
              <a:rPr lang="sr-Latn-CS" sz="2600" smtClean="0"/>
              <a:t> </a:t>
            </a:r>
          </a:p>
        </p:txBody>
      </p:sp>
      <p:sp>
        <p:nvSpPr>
          <p:cNvPr id="491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49159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6825" y="1371600"/>
            <a:ext cx="6751638" cy="501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501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01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9045FD-521D-4209-B94C-27A2A15D6DB5}" type="slidenum">
              <a:rPr lang="en-US"/>
              <a:pPr/>
              <a:t>45</a:t>
            </a:fld>
            <a:endParaRPr lang="en-US"/>
          </a:p>
        </p:txBody>
      </p:sp>
      <p:sp>
        <p:nvSpPr>
          <p:cNvPr id="501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z="2600" smtClean="0"/>
              <a:t>Натријум </a:t>
            </a:r>
            <a:r>
              <a:rPr lang="sr-Latn-CS" sz="2600" smtClean="0"/>
              <a:t>у крви</a:t>
            </a:r>
            <a:r>
              <a:rPr lang="sr-Cyrl-CS" sz="2600" smtClean="0"/>
              <a:t> </a:t>
            </a:r>
            <a:r>
              <a:rPr lang="sr-Latn-CS" sz="2600" smtClean="0"/>
              <a:t>и крвни притисак у систоли измерен код 250 пацијената, са Нормалним графиконима </a:t>
            </a:r>
          </a:p>
        </p:txBody>
      </p:sp>
      <p:sp>
        <p:nvSpPr>
          <p:cNvPr id="501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50183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7788" y="1344613"/>
            <a:ext cx="666115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F6BB43-BE75-4EA4-AA68-A3357F86C81F}" type="slidenum">
              <a:rPr lang="en-US"/>
              <a:pPr/>
              <a:t>46</a:t>
            </a:fld>
            <a:endParaRPr lang="en-US"/>
          </a:p>
        </p:txBody>
      </p:sp>
      <p:sp>
        <p:nvSpPr>
          <p:cNvPr id="153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153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/>
              <a:t>Постоји неколико различитих начина да се прикаже Нормални графикон</a:t>
            </a:r>
            <a:endParaRPr lang="sr-Cyrl-CS" sz="28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Неки програми стављају расподелу података на вертикалну осу</a:t>
            </a:r>
            <a:endParaRPr lang="sr-Cyrl-CS" sz="28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а теоријску Нормалну расподелу на хоризонталну осу, </a:t>
            </a:r>
            <a:r>
              <a:rPr lang="sr-Cyrl-CS" sz="2400" smtClean="0"/>
              <a:t>ш</a:t>
            </a:r>
            <a:r>
              <a:rPr lang="sr-Latn-CS" sz="2400" smtClean="0"/>
              <a:t>то утиче на правац кретања криве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Неки праве графикон за теоријску Нормалну расподелу </a:t>
            </a:r>
            <a:r>
              <a:rPr lang="sr-Cyrl-CS" sz="2800" smtClean="0"/>
              <a:t>са 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средином     , средином узорка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и стандардним одступањем </a:t>
            </a:r>
            <a:r>
              <a:rPr lang="sr-Latn-CS" sz="2400" i="1" smtClean="0"/>
              <a:t>s</a:t>
            </a:r>
            <a:r>
              <a:rPr lang="sr-Latn-CS" sz="2400" smtClean="0"/>
              <a:t>, </a:t>
            </a:r>
            <a:r>
              <a:rPr lang="sr-Cyrl-CS" sz="2400" smtClean="0"/>
              <a:t>стандардним одступањем узорка</a:t>
            </a:r>
          </a:p>
          <a:p>
            <a:pPr lvl="1" eaLnBrk="1" hangingPunct="1">
              <a:lnSpc>
                <a:spcPct val="90000"/>
              </a:lnSpc>
            </a:pPr>
            <a:r>
              <a:rPr lang="sr-Cyrl-CS" sz="2400" smtClean="0"/>
              <a:t>ово је урађено израчунавањем </a:t>
            </a:r>
            <a:endParaRPr lang="sr-Latn-CS" sz="2400" smtClean="0"/>
          </a:p>
        </p:txBody>
      </p:sp>
      <p:sp>
        <p:nvSpPr>
          <p:cNvPr id="1536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2743200" y="4730750"/>
          <a:ext cx="285750" cy="419100"/>
        </p:xfrm>
        <a:graphic>
          <a:graphicData uri="http://schemas.openxmlformats.org/presentationml/2006/ole">
            <p:oleObj spid="_x0000_s15362" name="Equation" r:id="rId4" imgW="126725" imgH="177415" progId="Equation.3">
              <p:embed/>
            </p:oleObj>
          </a:graphicData>
        </a:graphic>
      </p:graphicFrame>
      <p:sp>
        <p:nvSpPr>
          <p:cNvPr id="15370" name="Rectangle 6"/>
          <p:cNvSpPr>
            <a:spLocks noChangeArrowheads="1"/>
          </p:cNvSpPr>
          <p:nvPr/>
        </p:nvSpPr>
        <p:spPr bwMode="auto">
          <a:xfrm>
            <a:off x="0" y="3333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5363" name="Object 7"/>
          <p:cNvGraphicFramePr>
            <a:graphicFrameLocks noChangeAspect="1"/>
          </p:cNvGraphicFramePr>
          <p:nvPr/>
        </p:nvGraphicFramePr>
        <p:xfrm>
          <a:off x="5830888" y="5892800"/>
          <a:ext cx="827087" cy="414338"/>
        </p:xfrm>
        <a:graphic>
          <a:graphicData uri="http://schemas.openxmlformats.org/presentationml/2006/ole">
            <p:oleObj spid="_x0000_s15363" name="Equation" r:id="rId5" imgW="380835" imgH="190417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6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F11DC6-8CC5-4812-8554-9C457A0882C9}" type="slidenum">
              <a:rPr lang="en-US"/>
              <a:pPr/>
              <a:t>47</a:t>
            </a:fld>
            <a:endParaRPr lang="en-US"/>
          </a:p>
        </p:txBody>
      </p:sp>
      <p:sp>
        <p:nvSpPr>
          <p:cNvPr id="163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Варијације Нормалног графикона за податке о витамину D </a:t>
            </a:r>
          </a:p>
        </p:txBody>
      </p:sp>
      <p:graphicFrame>
        <p:nvGraphicFramePr>
          <p:cNvPr id="16386" name="Object 3"/>
          <p:cNvGraphicFramePr>
            <a:graphicFrameLocks noChangeAspect="1"/>
          </p:cNvGraphicFramePr>
          <p:nvPr>
            <p:ph idx="1"/>
          </p:nvPr>
        </p:nvGraphicFramePr>
        <p:xfrm>
          <a:off x="-12700" y="1582738"/>
          <a:ext cx="9144000" cy="4810125"/>
        </p:xfrm>
        <a:graphic>
          <a:graphicData uri="http://schemas.openxmlformats.org/presentationml/2006/ole">
            <p:oleObj spid="_x0000_s16386" name="Document" r:id="rId4" imgW="5909347" imgH="3108469" progId="Word.Document.8">
              <p:embed/>
            </p:oleObj>
          </a:graphicData>
        </a:graphic>
      </p:graphicFrame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1624013" y="1985963"/>
            <a:ext cx="2947987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1624013" y="1985963"/>
            <a:ext cx="29495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174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74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C7259A-D0EA-493E-9F22-17E1818D0FA0}" type="slidenum">
              <a:rPr lang="en-US"/>
              <a:pPr/>
              <a:t>48</a:t>
            </a:fld>
            <a:endParaRPr lang="en-US"/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Нормални графикон</a:t>
            </a:r>
            <a:endParaRPr lang="sr-Latn-CS" smtClean="0"/>
          </a:p>
        </p:txBody>
      </p:sp>
      <p:sp>
        <p:nvSpPr>
          <p:cNvPr id="174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mtClean="0"/>
              <a:t>Нормални графикон урађен у програму </a:t>
            </a:r>
            <a:r>
              <a:rPr lang="sr-Latn-CS" i="1" smtClean="0"/>
              <a:t>SPSS</a:t>
            </a:r>
            <a:r>
              <a:rPr lang="sr-Latn-CS" smtClean="0"/>
              <a:t> помоћу команде</a:t>
            </a:r>
            <a:r>
              <a:rPr lang="sr-Cyrl-CS" smtClean="0"/>
              <a:t> ''</a:t>
            </a:r>
            <a:r>
              <a:rPr lang="sr-Latn-CS" i="1" smtClean="0"/>
              <a:t>Q-Q Plots</a:t>
            </a:r>
            <a:r>
              <a:rPr lang="sr-Cyrl-CS" smtClean="0"/>
              <a:t>''</a:t>
            </a:r>
          </a:p>
          <a:p>
            <a:pPr eaLnBrk="1" hangingPunct="1">
              <a:lnSpc>
                <a:spcPct val="90000"/>
              </a:lnSpc>
            </a:pPr>
            <a:r>
              <a:rPr lang="sr-Cyrl-CS" b="1" smtClean="0"/>
              <a:t>У </a:t>
            </a:r>
            <a:r>
              <a:rPr lang="sr-Latn-CS" b="1" smtClean="0"/>
              <a:t>графикон</a:t>
            </a:r>
            <a:r>
              <a:rPr lang="sr-Cyrl-CS" b="1" smtClean="0"/>
              <a:t>у</a:t>
            </a:r>
            <a:r>
              <a:rPr lang="sr-Latn-CS" b="1" smtClean="0"/>
              <a:t> стандардизоване Нормалне вероватноће</a:t>
            </a:r>
            <a:r>
              <a:rPr lang="sr-Latn-CS" smtClean="0"/>
              <a:t>,</a:t>
            </a:r>
            <a:r>
              <a:rPr lang="sr-Latn-CS" b="1" smtClean="0"/>
              <a:t> или p-p графикон</a:t>
            </a:r>
            <a:r>
              <a:rPr lang="sr-Cyrl-CS" b="1" smtClean="0"/>
              <a:t>у</a:t>
            </a:r>
            <a:r>
              <a:rPr lang="sr-Cyrl-CS" smtClean="0"/>
              <a:t> (</a:t>
            </a:r>
            <a:r>
              <a:rPr lang="sr-Latn-CS" b="1" smtClean="0"/>
              <a:t>p-p plot</a:t>
            </a:r>
            <a:r>
              <a:rPr lang="sr-Cyrl-CS" smtClean="0"/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mtClean="0"/>
              <a:t>стандард</a:t>
            </a:r>
            <a:r>
              <a:rPr lang="sr-Cyrl-CS" smtClean="0"/>
              <a:t>и</a:t>
            </a:r>
            <a:r>
              <a:rPr lang="sr-Latn-CS" smtClean="0"/>
              <a:t>зујемо посматрања до </a:t>
            </a:r>
            <a:r>
              <a:rPr lang="sr-Cyrl-CS" smtClean="0"/>
              <a:t>средине </a:t>
            </a:r>
            <a:r>
              <a:rPr lang="sr-Latn-CS" smtClean="0"/>
              <a:t>нула и стандард</a:t>
            </a:r>
            <a:r>
              <a:rPr lang="sr-Cyrl-CS" smtClean="0"/>
              <a:t>ног </a:t>
            </a:r>
            <a:r>
              <a:rPr lang="sr-Latn-CS" smtClean="0"/>
              <a:t>одступањ</a:t>
            </a:r>
            <a:r>
              <a:rPr lang="sr-Cyrl-CS" smtClean="0"/>
              <a:t>а </a:t>
            </a:r>
            <a:r>
              <a:rPr lang="sr-Latn-CS" smtClean="0"/>
              <a:t>један</a:t>
            </a:r>
            <a:endParaRPr lang="sr-Cyrl-CS" smtClean="0"/>
          </a:p>
          <a:p>
            <a:pPr lvl="1" eaLnBrk="1" hangingPunct="1">
              <a:lnSpc>
                <a:spcPct val="90000"/>
              </a:lnSpc>
            </a:pPr>
            <a:r>
              <a:rPr lang="sr-Cyrl-CS" smtClean="0"/>
              <a:t>и </a:t>
            </a:r>
            <a:r>
              <a:rPr lang="sr-Latn-CS" smtClean="0"/>
              <a:t>стављамо у графикон кумулативе Нормалне вероватноће</a:t>
            </a:r>
            <a:r>
              <a:rPr lang="sr-Cyrl-CS" smtClean="0"/>
              <a:t>, </a:t>
            </a:r>
            <a:r>
              <a:rPr lang="sr-Latn-CS" smtClean="0">
                <a:latin typeface="Symbol" pitchFamily="18" charset="2"/>
              </a:rPr>
              <a:t>f</a:t>
            </a:r>
            <a:r>
              <a:rPr lang="sr-Latn-CS" smtClean="0"/>
              <a:t>(</a:t>
            </a:r>
            <a:r>
              <a:rPr lang="sr-Latn-CS" i="1" smtClean="0"/>
              <a:t>y</a:t>
            </a:r>
            <a:r>
              <a:rPr lang="sr-Latn-CS" smtClean="0"/>
              <a:t>), насупрот</a:t>
            </a:r>
            <a:r>
              <a:rPr lang="sr-Cyrl-CS" smtClean="0"/>
              <a:t> (</a:t>
            </a:r>
            <a:r>
              <a:rPr lang="sr-Latn-CS" i="1" smtClean="0"/>
              <a:t>i</a:t>
            </a:r>
            <a:r>
              <a:rPr lang="sr-Cyrl-CS" smtClean="0"/>
              <a:t>-0.5)/</a:t>
            </a:r>
            <a:r>
              <a:rPr lang="sr-Latn-CS" i="1" smtClean="0"/>
              <a:t>n </a:t>
            </a:r>
            <a:r>
              <a:rPr lang="sr-Latn-CS" smtClean="0"/>
              <a:t>ili </a:t>
            </a:r>
            <a:r>
              <a:rPr lang="sr-Latn-CS" i="1" smtClean="0"/>
              <a:t>i</a:t>
            </a:r>
            <a:r>
              <a:rPr lang="sr-Latn-CS" smtClean="0"/>
              <a:t>/(</a:t>
            </a:r>
            <a:r>
              <a:rPr lang="sr-Latn-CS" i="1" smtClean="0"/>
              <a:t>n</a:t>
            </a:r>
            <a:r>
              <a:rPr lang="sr-Latn-CS" smtClean="0"/>
              <a:t>+1)</a:t>
            </a:r>
          </a:p>
        </p:txBody>
      </p:sp>
      <p:sp>
        <p:nvSpPr>
          <p:cNvPr id="174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7410" name="Object 5"/>
          <p:cNvGraphicFramePr>
            <a:graphicFrameLocks noChangeAspect="1"/>
          </p:cNvGraphicFramePr>
          <p:nvPr/>
        </p:nvGraphicFramePr>
        <p:xfrm>
          <a:off x="7289800" y="4694238"/>
          <a:ext cx="1633538" cy="552450"/>
        </p:xfrm>
        <a:graphic>
          <a:graphicData uri="http://schemas.openxmlformats.org/presentationml/2006/ole">
            <p:oleObj spid="_x0000_s17410" name="Equation" r:id="rId4" imgW="647419" imgH="215806" progId="Equation.3">
              <p:embed/>
            </p:oleObj>
          </a:graphicData>
        </a:graphic>
      </p:graphicFrame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104779-9AD9-4B62-9A72-911211CE28E6}" type="slidenum">
              <a:rPr lang="en-US"/>
              <a:pPr/>
              <a:t>5</a:t>
            </a:fld>
            <a:endParaRPr lang="en-US"/>
          </a:p>
        </p:txBody>
      </p:sp>
      <p:sp>
        <p:nvSpPr>
          <p:cNvPr id="235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Вероватноћа </a:t>
            </a:r>
            <a:r>
              <a:rPr lang="sr-Cyrl-CS" sz="3600" smtClean="0"/>
              <a:t>непрекидних </a:t>
            </a:r>
            <a:r>
              <a:rPr lang="en-GB" sz="3600" smtClean="0"/>
              <a:t>променљив</a:t>
            </a:r>
            <a:r>
              <a:rPr lang="sr-Cyrl-CS" sz="3600" smtClean="0"/>
              <a:t>их</a:t>
            </a:r>
            <a:endParaRPr lang="sr-Latn-CS" sz="3600" smtClean="0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На пример, да проценимо релативну </a:t>
            </a:r>
            <a:r>
              <a:rPr lang="sr-Cyrl-CS" smtClean="0"/>
              <a:t>учесталост </a:t>
            </a:r>
            <a:r>
              <a:rPr lang="sr-Latn-CS" smtClean="0"/>
              <a:t>између 10 и 20 на </a:t>
            </a:r>
            <a:r>
              <a:rPr lang="sr-Cyrl-CS" smtClean="0"/>
              <a:t>претходној </a:t>
            </a:r>
            <a:r>
              <a:rPr lang="sr-Latn-CS" smtClean="0"/>
              <a:t>слици </a:t>
            </a:r>
            <a:endParaRPr lang="sr-Cyrl-CS" smtClean="0"/>
          </a:p>
          <a:p>
            <a:pPr lvl="1" eaLnBrk="1" hangingPunct="1"/>
            <a:r>
              <a:rPr lang="sr-Latn-CS" smtClean="0"/>
              <a:t>имамо густину од 10 до 15 као 0.05 и </a:t>
            </a:r>
            <a:endParaRPr lang="sr-Cyrl-CS" smtClean="0"/>
          </a:p>
          <a:p>
            <a:pPr lvl="1" eaLnBrk="1" hangingPunct="1"/>
            <a:r>
              <a:rPr lang="sr-Latn-CS" smtClean="0"/>
              <a:t>између 15 и 20 као 0.03</a:t>
            </a:r>
            <a:endParaRPr lang="sr-Cyrl-CS" smtClean="0"/>
          </a:p>
          <a:p>
            <a:pPr eaLnBrk="1" hangingPunct="1">
              <a:spcBef>
                <a:spcPct val="50000"/>
              </a:spcBef>
            </a:pPr>
            <a:r>
              <a:rPr lang="sr-Latn-CS" smtClean="0"/>
              <a:t>Тако је је релативна учесталост </a:t>
            </a:r>
            <a:endParaRPr lang="sr-Cyrl-CS" smtClean="0"/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sr-Latn-CS" sz="2600" smtClean="0"/>
              <a:t>0.05 x (15 - 10) + 0.03 x (20 - 15) = 0.25 + 0.15 = 0.40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EA8A70F-4393-4A9A-B953-1F96D28EDD40}" type="slidenum">
              <a:rPr lang="en-US"/>
              <a:pPr/>
              <a:t>6</a:t>
            </a:fld>
            <a:endParaRPr lang="en-US"/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Утицај на расподелу учесталости узорка чија вели</a:t>
            </a:r>
            <a:r>
              <a:rPr lang="sr-Cyrl-CS" sz="3600" smtClean="0"/>
              <a:t>ч</a:t>
            </a:r>
            <a:r>
              <a:rPr lang="sr-Latn-CS" sz="3600" smtClean="0"/>
              <a:t>ина расте 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4583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575" y="1449388"/>
            <a:ext cx="6538913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C8B2F7-AF31-4B8D-BD6B-167B7F19A2D9}" type="slidenum">
              <a:rPr lang="en-US"/>
              <a:pPr/>
              <a:t>7</a:t>
            </a:fld>
            <a:endParaRPr lang="en-US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Густина релативне учесталости или функција густине вероватноће, </a:t>
            </a:r>
            <a:r>
              <a:rPr lang="sr-Cyrl-CS" sz="2600" smtClean="0"/>
              <a:t>која </a:t>
            </a:r>
            <a:r>
              <a:rPr lang="sr-Latn-CS" sz="2600" smtClean="0"/>
              <a:t>показ</a:t>
            </a:r>
            <a:r>
              <a:rPr lang="sr-Cyrl-CS" sz="2600" smtClean="0"/>
              <a:t>ује </a:t>
            </a:r>
            <a:r>
              <a:rPr lang="sr-Latn-CS" sz="2600" smtClean="0"/>
              <a:t>вероватноћ</a:t>
            </a:r>
            <a:r>
              <a:rPr lang="sr-Cyrl-CS" sz="2600" smtClean="0"/>
              <a:t>у </a:t>
            </a:r>
            <a:r>
              <a:rPr lang="sr-Latn-CS" sz="2600" smtClean="0"/>
              <a:t>посматрања између 10 и 20 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5607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9625" y="1423988"/>
            <a:ext cx="7075488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26A719-B13C-47F9-977B-AC5CB6004A50}" type="slidenum">
              <a:rPr lang="en-US"/>
              <a:pPr/>
              <a:t>8</a:t>
            </a:fld>
            <a:endParaRPr lang="en-US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z="3600" smtClean="0"/>
              <a:t>Средина µ, стандарднo одступање σ, и функција густине </a:t>
            </a:r>
            <a:r>
              <a:rPr lang="sr-Cyrl-CS" sz="3600" smtClean="0"/>
              <a:t>вероватноће</a:t>
            </a:r>
            <a:r>
              <a:rPr lang="sr-Latn-CS" sz="3600" smtClean="0"/>
              <a:t> 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6631" name="Picture 4" descr="Slika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188" y="1450975"/>
            <a:ext cx="730726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Предавање бр. 11 © Факултет медицинских наука Универзитета у Крагујевцу</a:t>
            </a:r>
            <a:endParaRPr lang="en-US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CE62C1-5649-4688-AC5F-59BFD19C6DD3}" type="slidenum">
              <a:rPr lang="en-US"/>
              <a:pPr/>
              <a:t>9</a:t>
            </a:fld>
            <a:endParaRPr lang="en-US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Нормална расподела (The Normal distribution)</a:t>
            </a:r>
            <a:r>
              <a:rPr lang="sr-Latn-CS" sz="3600" smtClean="0"/>
              <a:t> 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800" smtClean="0"/>
              <a:t>Нормална расподела, такође позната као Га</a:t>
            </a:r>
            <a:r>
              <a:rPr lang="sr-Cyrl-CS" sz="2800" smtClean="0"/>
              <a:t>усова (</a:t>
            </a:r>
            <a:r>
              <a:rPr lang="sr-Latn-CS" sz="2800" i="1" smtClean="0"/>
              <a:t>Gaussian</a:t>
            </a:r>
            <a:r>
              <a:rPr lang="sr-Cyrl-CS" sz="2800" smtClean="0"/>
              <a:t>) </a:t>
            </a:r>
            <a:r>
              <a:rPr lang="sr-Latn-CS" sz="2800" smtClean="0"/>
              <a:t>расподела</a:t>
            </a:r>
            <a:r>
              <a:rPr lang="sr-Cyrl-CS" sz="2800" smtClean="0"/>
              <a:t> је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400" smtClean="0"/>
              <a:t>основна расподела вероватноће у статистици</a:t>
            </a:r>
            <a:endParaRPr lang="sr-Cyrl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Реч </a:t>
            </a:r>
            <a:r>
              <a:rPr lang="sr-Cyrl-CS" sz="2800" smtClean="0"/>
              <a:t>''</a:t>
            </a:r>
            <a:r>
              <a:rPr lang="sr-Latn-CS" sz="2800" smtClean="0"/>
              <a:t>нормална</a:t>
            </a:r>
            <a:r>
              <a:rPr lang="sr-Cyrl-CS" sz="2800" smtClean="0"/>
              <a:t>'' </a:t>
            </a:r>
            <a:r>
              <a:rPr lang="sr-Latn-CS" sz="2800" smtClean="0"/>
              <a:t>се овде не користи у свом основном значењу </a:t>
            </a:r>
            <a:r>
              <a:rPr lang="sr-Cyrl-CS" sz="2800" smtClean="0"/>
              <a:t>''</a:t>
            </a:r>
            <a:r>
              <a:rPr lang="sr-Latn-CS" sz="2800" smtClean="0"/>
              <a:t>обично или често</a:t>
            </a:r>
            <a:r>
              <a:rPr lang="sr-Cyrl-CS" sz="2800" smtClean="0"/>
              <a:t>''</a:t>
            </a:r>
            <a:r>
              <a:rPr lang="sr-Latn-CS" sz="2800" smtClean="0"/>
              <a:t>, или у њеном значењу у медицини </a:t>
            </a:r>
            <a:r>
              <a:rPr lang="sr-Cyrl-CS" sz="2800" smtClean="0"/>
              <a:t>''</a:t>
            </a:r>
            <a:r>
              <a:rPr lang="sr-Latn-CS" sz="2800" smtClean="0"/>
              <a:t>без болести</a:t>
            </a:r>
            <a:r>
              <a:rPr lang="sr-Cyrl-CS" sz="2800" smtClean="0"/>
              <a:t>''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Употреба ове  речи се односи на њено старо значење ''у складу </a:t>
            </a:r>
            <a:r>
              <a:rPr lang="sr-Cyrl-CS" sz="2800" smtClean="0"/>
              <a:t>с</a:t>
            </a:r>
            <a:r>
              <a:rPr lang="sr-Latn-CS" sz="2800" smtClean="0"/>
              <a:t>а правилом или шаблоном''</a:t>
            </a:r>
            <a:endParaRPr lang="sr-Cyrl-CS" sz="2800" smtClean="0"/>
          </a:p>
          <a:p>
            <a:pPr eaLnBrk="1" hangingPunct="1">
              <a:lnSpc>
                <a:spcPct val="90000"/>
              </a:lnSpc>
            </a:pPr>
            <a:r>
              <a:rPr lang="sr-Latn-CS" sz="2800" smtClean="0"/>
              <a:t>Нормална расподела је форма којој тежи Биномна расподела док јој параметар </a:t>
            </a:r>
            <a:r>
              <a:rPr lang="sr-Latn-CS" sz="2800" i="1" smtClean="0"/>
              <a:t>n</a:t>
            </a:r>
            <a:r>
              <a:rPr lang="sr-Latn-CS" sz="2800" smtClean="0"/>
              <a:t> расте</a:t>
            </a:r>
            <a:endParaRPr lang="sr-Cyrl-CS" sz="2800" smtClean="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211</TotalTime>
  <Words>3219</Words>
  <Application>Microsoft Office PowerPoint</Application>
  <PresentationFormat>On-screen Show (4:3)</PresentationFormat>
  <Paragraphs>396</Paragraphs>
  <Slides>48</Slides>
  <Notes>48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FIT slajd predavanja</vt:lpstr>
      <vt:lpstr>Equation</vt:lpstr>
      <vt:lpstr>Document</vt:lpstr>
      <vt:lpstr>      НОРМАЛНА РАСПОДЕЛА</vt:lpstr>
      <vt:lpstr>Вероватноћа непрекидних променљивих </vt:lpstr>
      <vt:lpstr>Вероватноћа непрекидних променљивих</vt:lpstr>
      <vt:lpstr>Хистограм који показује густину релативне учесталости </vt:lpstr>
      <vt:lpstr>Вероватноћа непрекидних променљивих</vt:lpstr>
      <vt:lpstr>Утицај на расподелу учесталости узорка чија величина расте </vt:lpstr>
      <vt:lpstr>Густина релативне учесталости или функција густине вероватноће, која показује вероватноћу посматрања између 10 и 20 </vt:lpstr>
      <vt:lpstr>Средина µ, стандарднo одступање σ, и функција густине вероватноће </vt:lpstr>
      <vt:lpstr>Нормална расподела (The Normal distribution) </vt:lpstr>
      <vt:lpstr>Биномна расподела за p = 0.3 и шест различитих вредности n, са одговарајућим кривама Нормалне расподеле </vt:lpstr>
      <vt:lpstr>Нормална расподела</vt:lpstr>
      <vt:lpstr>Нормална расподела</vt:lpstr>
      <vt:lpstr>Суме посматрања из Униформне расподеле </vt:lpstr>
      <vt:lpstr>Нормална расподела</vt:lpstr>
      <vt:lpstr>Особине Нормалне расподеле </vt:lpstr>
      <vt:lpstr>Стандардизована Нормална расподела </vt:lpstr>
      <vt:lpstr>Нормална расподела</vt:lpstr>
      <vt:lpstr>Особине Нормалне расподеле</vt:lpstr>
      <vt:lpstr>Jедностране и двостране процентне тачке (5%) Стандардизоване Нормалне расподеле </vt:lpstr>
      <vt:lpstr>Особине Нормалне расподеле</vt:lpstr>
      <vt:lpstr>Процентне тачке Нормалне расподеле </vt:lpstr>
      <vt:lpstr>Нормална расподела са различитим срединама и са различитим варијансама, која приказује двостране 5% тачке </vt:lpstr>
      <vt:lpstr>Особине Нормалне расподеле</vt:lpstr>
      <vt:lpstr>Особине Нормалне расподеле</vt:lpstr>
      <vt:lpstr>Особине Нормалне расподеле</vt:lpstr>
      <vt:lpstr>Расподела висине у узорку од 1749 трудних жена (подаци из Brooke и други 1989) </vt:lpstr>
      <vt:lpstr>Расподела серума триглицерида и log10 триглицерида у крви из постељице 282 беба, која одговара кривама Нормалне расподеле </vt:lpstr>
      <vt:lpstr>Особине Нормалне расподеле</vt:lpstr>
      <vt:lpstr>Mерења серумских триглицерида у крви из пупчане врпце 282 бебе 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Особине Нормалне расподеле</vt:lpstr>
      <vt:lpstr>Нормални графикон (The Normal plot)</vt:lpstr>
      <vt:lpstr>Нормални графикон</vt:lpstr>
      <vt:lpstr>Нормални графикон</vt:lpstr>
      <vt:lpstr>Нормални графикон</vt:lpstr>
      <vt:lpstr>Нормални графикон</vt:lpstr>
      <vt:lpstr>Витамин D измерен у крви 26 здравих мушкараца </vt:lpstr>
      <vt:lpstr>Прорачун Нормалног графикона за податке о витамину D </vt:lpstr>
      <vt:lpstr>Ниво витамина D у крви и log10 витамина D за 26 нормалних мушкараца, са Нормалним графиконима </vt:lpstr>
      <vt:lpstr>Натријум у крви и крвни притисак у систоли измерен код 250 пацијената, са Нормалним графиконима </vt:lpstr>
      <vt:lpstr>Нормални графикон</vt:lpstr>
      <vt:lpstr>Варијације Нормалног графикона за податке о витамину D </vt:lpstr>
      <vt:lpstr>Нормални графикон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200</cp:revision>
  <dcterms:created xsi:type="dcterms:W3CDTF">2006-09-26T20:52:51Z</dcterms:created>
  <dcterms:modified xsi:type="dcterms:W3CDTF">2017-09-14T20:41:25Z</dcterms:modified>
</cp:coreProperties>
</file>